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4" r:id="rId1"/>
  </p:sldMasterIdLst>
  <p:notesMasterIdLst>
    <p:notesMasterId r:id="rId13"/>
  </p:notesMasterIdLst>
  <p:sldIdLst>
    <p:sldId id="256" r:id="rId2"/>
    <p:sldId id="261" r:id="rId3"/>
    <p:sldId id="262" r:id="rId4"/>
    <p:sldId id="292" r:id="rId5"/>
    <p:sldId id="263" r:id="rId6"/>
    <p:sldId id="293" r:id="rId7"/>
    <p:sldId id="294" r:id="rId8"/>
    <p:sldId id="296" r:id="rId9"/>
    <p:sldId id="297" r:id="rId10"/>
    <p:sldId id="298" r:id="rId11"/>
    <p:sldId id="268" r:id="rId12"/>
  </p:sldIdLst>
  <p:sldSz cx="9144000" cy="5143500" type="screen16x9"/>
  <p:notesSz cx="6858000" cy="9144000"/>
  <p:embeddedFontLst>
    <p:embeddedFont>
      <p:font typeface="Bebas Neue" panose="020B0606020202050201" pitchFamily="34" charset="0"/>
      <p:regular r:id="rId14"/>
    </p:embeddedFont>
    <p:embeddedFont>
      <p:font typeface="Comfortaa" panose="020B0604020202020204" charset="0"/>
      <p:regular r:id="rId15"/>
      <p:bold r:id="rId16"/>
    </p:embeddedFont>
    <p:embeddedFont>
      <p:font typeface="Comfortaa Medium" panose="020B0604020202020204" charset="0"/>
      <p:regular r:id="rId17"/>
      <p:bold r:id="rId18"/>
    </p:embeddedFont>
    <p:embeddedFont>
      <p:font typeface="Lato" panose="020F0502020204030203" pitchFamily="34" charset="0"/>
      <p:regular r:id="rId19"/>
      <p:bold r:id="rId20"/>
      <p:italic r:id="rId21"/>
      <p:boldItalic r:id="rId22"/>
    </p:embeddedFont>
    <p:embeddedFont>
      <p:font typeface="Nunito Light" pitchFamily="2" charset="0"/>
      <p:regular r:id="rId23"/>
      <p:italic r:id="rId2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0808A44-DF33-4047-A2CE-D82322B671F9}" v="15" dt="2024-08-30T00:36:29.680"/>
  </p1510:revLst>
</p1510:revInfo>
</file>

<file path=ppt/tableStyles.xml><?xml version="1.0" encoding="utf-8"?>
<a:tblStyleLst xmlns:a="http://schemas.openxmlformats.org/drawingml/2006/main" def="{A499D783-EDC1-461A-A3E9-98A274C7CCE2}">
  <a:tblStyle styleId="{A499D783-EDC1-461A-A3E9-98A274C7CCE2}"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7CF19C5D-B859-4328-9A19-9BA6DBAC7D61}"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3" d="100"/>
          <a:sy n="103" d="100"/>
        </p:scale>
        <p:origin x="874"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29"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1.fntdata"/><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font" Target="fonts/font10.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font" Target="fonts/font9.fntdata"/><Relationship Id="rId27" Type="http://schemas.openxmlformats.org/officeDocument/2006/relationships/theme" Target="theme/theme1.xml"/><Relationship Id="rId3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owmyasoma2345@gmail.com" userId="46f9ce0402a7bb1c" providerId="LiveId" clId="{649C2498-F926-4D56-8CE5-E73E6A439589}"/>
    <pc:docChg chg="delSld modSld">
      <pc:chgData name="sowmyasoma2345@gmail.com" userId="46f9ce0402a7bb1c" providerId="LiveId" clId="{649C2498-F926-4D56-8CE5-E73E6A439589}" dt="2024-08-30T23:42:05.260" v="1" actId="47"/>
      <pc:docMkLst>
        <pc:docMk/>
      </pc:docMkLst>
      <pc:sldChg chg="modSp mod">
        <pc:chgData name="sowmyasoma2345@gmail.com" userId="46f9ce0402a7bb1c" providerId="LiveId" clId="{649C2498-F926-4D56-8CE5-E73E6A439589}" dt="2024-08-30T23:41:27.158" v="0" actId="1076"/>
        <pc:sldMkLst>
          <pc:docMk/>
          <pc:sldMk cId="0" sldId="256"/>
        </pc:sldMkLst>
        <pc:cxnChg chg="mod">
          <ac:chgData name="sowmyasoma2345@gmail.com" userId="46f9ce0402a7bb1c" providerId="LiveId" clId="{649C2498-F926-4D56-8CE5-E73E6A439589}" dt="2024-08-30T23:41:27.158" v="0" actId="1076"/>
          <ac:cxnSpMkLst>
            <pc:docMk/>
            <pc:sldMk cId="0" sldId="256"/>
            <ac:cxnSpMk id="238" creationId="{00000000-0000-0000-0000-000000000000}"/>
          </ac:cxnSpMkLst>
        </pc:cxnChg>
      </pc:sldChg>
      <pc:sldChg chg="del">
        <pc:chgData name="sowmyasoma2345@gmail.com" userId="46f9ce0402a7bb1c" providerId="LiveId" clId="{649C2498-F926-4D56-8CE5-E73E6A439589}" dt="2024-08-30T23:42:05.260" v="1" actId="47"/>
        <pc:sldMkLst>
          <pc:docMk/>
          <pc:sldMk cId="530803370" sldId="295"/>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206348ffde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206348ffde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 name="Google Shape;315;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730135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54dda1946d_6_3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5" name="Google Shape;375;g54dda1946d_6_3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g206348ffeb2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2" name="Google Shape;292;g206348ffeb2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d5260bdd85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d5260bdd85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d5260bdd85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d5260bdd85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928272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 name="Google Shape;315;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 name="Google Shape;315;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851653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 name="Google Shape;315;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884829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 name="Google Shape;315;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837270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 name="Google Shape;315;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1032360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blip>
          <a:stretch>
            <a:fillRect/>
          </a:stretch>
        </p:blipFill>
        <p:spPr>
          <a:xfrm>
            <a:off x="0" y="0"/>
            <a:ext cx="9144000" cy="5143500"/>
          </a:xfrm>
          <a:prstGeom prst="rect">
            <a:avLst/>
          </a:prstGeom>
          <a:noFill/>
          <a:ln>
            <a:noFill/>
          </a:ln>
        </p:spPr>
      </p:pic>
      <p:sp>
        <p:nvSpPr>
          <p:cNvPr id="10" name="Google Shape;10;p2"/>
          <p:cNvSpPr txBox="1">
            <a:spLocks noGrp="1"/>
          </p:cNvSpPr>
          <p:nvPr>
            <p:ph type="ctrTitle"/>
          </p:nvPr>
        </p:nvSpPr>
        <p:spPr>
          <a:xfrm>
            <a:off x="1164450" y="1264225"/>
            <a:ext cx="6815100" cy="19272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b" anchorCtr="0">
            <a:noAutofit/>
          </a:bodyPr>
          <a:lstStyle>
            <a:lvl1pPr lvl="0" algn="ctr">
              <a:lnSpc>
                <a:spcPct val="115000"/>
              </a:lnSpc>
              <a:spcBef>
                <a:spcPts val="0"/>
              </a:spcBef>
              <a:spcAft>
                <a:spcPts val="0"/>
              </a:spcAft>
              <a:buClr>
                <a:srgbClr val="191919"/>
              </a:buClr>
              <a:buSzPts val="5200"/>
              <a:buNone/>
              <a:defRPr sz="45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1" name="Google Shape;11;p2"/>
          <p:cNvSpPr txBox="1">
            <a:spLocks noGrp="1"/>
          </p:cNvSpPr>
          <p:nvPr>
            <p:ph type="subTitle" idx="1"/>
          </p:nvPr>
        </p:nvSpPr>
        <p:spPr>
          <a:xfrm>
            <a:off x="2220750" y="3232150"/>
            <a:ext cx="4702500" cy="4758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600">
                <a:solidFill>
                  <a:schemeClr val="lt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4"/>
        <p:cNvGrpSpPr/>
        <p:nvPr/>
      </p:nvGrpSpPr>
      <p:grpSpPr>
        <a:xfrm>
          <a:off x="0" y="0"/>
          <a:ext cx="0" cy="0"/>
          <a:chOff x="0" y="0"/>
          <a:chExt cx="0" cy="0"/>
        </a:xfrm>
      </p:grpSpPr>
      <p:pic>
        <p:nvPicPr>
          <p:cNvPr id="35" name="Google Shape;35;p7"/>
          <p:cNvPicPr preferRelativeResize="0"/>
          <p:nvPr/>
        </p:nvPicPr>
        <p:blipFill>
          <a:blip r:embed="rId2">
            <a:alphaModFix/>
          </a:blip>
          <a:stretch>
            <a:fillRect/>
          </a:stretch>
        </p:blipFill>
        <p:spPr>
          <a:xfrm>
            <a:off x="0" y="0"/>
            <a:ext cx="9144000" cy="5143500"/>
          </a:xfrm>
          <a:prstGeom prst="rect">
            <a:avLst/>
          </a:prstGeom>
          <a:noFill/>
          <a:ln>
            <a:noFill/>
          </a:ln>
        </p:spPr>
      </p:pic>
      <p:sp>
        <p:nvSpPr>
          <p:cNvPr id="36" name="Google Shape;36;p7"/>
          <p:cNvSpPr/>
          <p:nvPr/>
        </p:nvSpPr>
        <p:spPr>
          <a:xfrm>
            <a:off x="565700" y="387300"/>
            <a:ext cx="8123400" cy="4368900"/>
          </a:xfrm>
          <a:prstGeom prst="rect">
            <a:avLst/>
          </a:prstGeom>
          <a:solidFill>
            <a:srgbClr val="072C4E">
              <a:alpha val="91020"/>
            </a:srgbClr>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7"/>
          <p:cNvSpPr txBox="1">
            <a:spLocks noGrp="1"/>
          </p:cNvSpPr>
          <p:nvPr>
            <p:ph type="title"/>
          </p:nvPr>
        </p:nvSpPr>
        <p:spPr>
          <a:xfrm>
            <a:off x="720000" y="445025"/>
            <a:ext cx="77109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8" name="Google Shape;38;p7"/>
          <p:cNvSpPr txBox="1">
            <a:spLocks noGrp="1"/>
          </p:cNvSpPr>
          <p:nvPr>
            <p:ph type="subTitle" idx="1"/>
          </p:nvPr>
        </p:nvSpPr>
        <p:spPr>
          <a:xfrm>
            <a:off x="948600" y="1700300"/>
            <a:ext cx="4294800" cy="22983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Font typeface="Nunito Light"/>
              <a:buChar char="●"/>
              <a:defRPr/>
            </a:lvl1pPr>
            <a:lvl2pPr lvl="1" algn="ctr" rtl="0">
              <a:lnSpc>
                <a:spcPct val="100000"/>
              </a:lnSpc>
              <a:spcBef>
                <a:spcPts val="0"/>
              </a:spcBef>
              <a:spcAft>
                <a:spcPts val="0"/>
              </a:spcAft>
              <a:buClr>
                <a:srgbClr val="E76A28"/>
              </a:buClr>
              <a:buSzPts val="1600"/>
              <a:buFont typeface="Nunito Light"/>
              <a:buChar char="○"/>
              <a:defRPr/>
            </a:lvl2pPr>
            <a:lvl3pPr lvl="2" algn="ctr" rtl="0">
              <a:lnSpc>
                <a:spcPct val="100000"/>
              </a:lnSpc>
              <a:spcBef>
                <a:spcPts val="0"/>
              </a:spcBef>
              <a:spcAft>
                <a:spcPts val="0"/>
              </a:spcAft>
              <a:buClr>
                <a:srgbClr val="E76A28"/>
              </a:buClr>
              <a:buSzPts val="1500"/>
              <a:buFont typeface="Nunito Light"/>
              <a:buChar char="■"/>
              <a:defRPr/>
            </a:lvl3pPr>
            <a:lvl4pPr lvl="3" algn="ctr" rtl="0">
              <a:lnSpc>
                <a:spcPct val="100000"/>
              </a:lnSpc>
              <a:spcBef>
                <a:spcPts val="0"/>
              </a:spcBef>
              <a:spcAft>
                <a:spcPts val="0"/>
              </a:spcAft>
              <a:buClr>
                <a:srgbClr val="E76A28"/>
              </a:buClr>
              <a:buSzPts val="1500"/>
              <a:buFont typeface="Nunito Light"/>
              <a:buChar char="●"/>
              <a:defRPr/>
            </a:lvl4pPr>
            <a:lvl5pPr lvl="4" algn="ctr" rtl="0">
              <a:lnSpc>
                <a:spcPct val="100000"/>
              </a:lnSpc>
              <a:spcBef>
                <a:spcPts val="0"/>
              </a:spcBef>
              <a:spcAft>
                <a:spcPts val="0"/>
              </a:spcAft>
              <a:buClr>
                <a:srgbClr val="E76A28"/>
              </a:buClr>
              <a:buSzPts val="1400"/>
              <a:buFont typeface="Nunito Light"/>
              <a:buChar char="○"/>
              <a:defRPr/>
            </a:lvl5pPr>
            <a:lvl6pPr lvl="5" algn="ctr" rtl="0">
              <a:lnSpc>
                <a:spcPct val="100000"/>
              </a:lnSpc>
              <a:spcBef>
                <a:spcPts val="0"/>
              </a:spcBef>
              <a:spcAft>
                <a:spcPts val="0"/>
              </a:spcAft>
              <a:buClr>
                <a:srgbClr val="999999"/>
              </a:buClr>
              <a:buSzPts val="1400"/>
              <a:buFont typeface="Nunito Light"/>
              <a:buChar char="■"/>
              <a:defRPr/>
            </a:lvl6pPr>
            <a:lvl7pPr lvl="6" algn="ctr" rtl="0">
              <a:lnSpc>
                <a:spcPct val="100000"/>
              </a:lnSpc>
              <a:spcBef>
                <a:spcPts val="0"/>
              </a:spcBef>
              <a:spcAft>
                <a:spcPts val="0"/>
              </a:spcAft>
              <a:buClr>
                <a:srgbClr val="999999"/>
              </a:buClr>
              <a:buSzPts val="1300"/>
              <a:buFont typeface="Nunito Light"/>
              <a:buChar char="●"/>
              <a:defRPr/>
            </a:lvl7pPr>
            <a:lvl8pPr lvl="7" algn="ctr" rtl="0">
              <a:lnSpc>
                <a:spcPct val="100000"/>
              </a:lnSpc>
              <a:spcBef>
                <a:spcPts val="0"/>
              </a:spcBef>
              <a:spcAft>
                <a:spcPts val="0"/>
              </a:spcAft>
              <a:buClr>
                <a:srgbClr val="999999"/>
              </a:buClr>
              <a:buSzPts val="1300"/>
              <a:buFont typeface="Nunito Light"/>
              <a:buChar char="○"/>
              <a:defRPr/>
            </a:lvl8pPr>
            <a:lvl9pPr lvl="8" algn="ctr" rtl="0">
              <a:lnSpc>
                <a:spcPct val="100000"/>
              </a:lnSpc>
              <a:spcBef>
                <a:spcPts val="0"/>
              </a:spcBef>
              <a:spcAft>
                <a:spcPts val="0"/>
              </a:spcAft>
              <a:buClr>
                <a:srgbClr val="999999"/>
              </a:buClr>
              <a:buSzPts val="1400"/>
              <a:buFont typeface="Nunito Light"/>
              <a:buChar char="■"/>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9"/>
        <p:cNvGrpSpPr/>
        <p:nvPr/>
      </p:nvGrpSpPr>
      <p:grpSpPr>
        <a:xfrm>
          <a:off x="0" y="0"/>
          <a:ext cx="0" cy="0"/>
          <a:chOff x="0" y="0"/>
          <a:chExt cx="0" cy="0"/>
        </a:xfrm>
      </p:grpSpPr>
      <p:pic>
        <p:nvPicPr>
          <p:cNvPr id="40" name="Google Shape;40;p8"/>
          <p:cNvPicPr preferRelativeResize="0"/>
          <p:nvPr/>
        </p:nvPicPr>
        <p:blipFill>
          <a:blip r:embed="rId2">
            <a:alphaModFix/>
          </a:blip>
          <a:stretch>
            <a:fillRect/>
          </a:stretch>
        </p:blipFill>
        <p:spPr>
          <a:xfrm>
            <a:off x="0" y="0"/>
            <a:ext cx="9144000" cy="5143500"/>
          </a:xfrm>
          <a:prstGeom prst="rect">
            <a:avLst/>
          </a:prstGeom>
          <a:noFill/>
          <a:ln>
            <a:noFill/>
          </a:ln>
        </p:spPr>
      </p:pic>
      <p:sp>
        <p:nvSpPr>
          <p:cNvPr id="41" name="Google Shape;41;p8"/>
          <p:cNvSpPr txBox="1">
            <a:spLocks noGrp="1"/>
          </p:cNvSpPr>
          <p:nvPr>
            <p:ph type="title"/>
          </p:nvPr>
        </p:nvSpPr>
        <p:spPr>
          <a:xfrm>
            <a:off x="1534350" y="1307100"/>
            <a:ext cx="6075300" cy="25293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4800"/>
              <a:buNone/>
              <a:defRPr sz="8900" b="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dk1"/>
        </a:solidFill>
        <a:effectLst/>
      </p:bgPr>
    </p:bg>
    <p:spTree>
      <p:nvGrpSpPr>
        <p:cNvPr id="1" name="Shape 52"/>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2">
  <p:cSld name="TITLE_AND_TWO_COLUMNS_1_1">
    <p:spTree>
      <p:nvGrpSpPr>
        <p:cNvPr id="1" name="Shape 135"/>
        <p:cNvGrpSpPr/>
        <p:nvPr/>
      </p:nvGrpSpPr>
      <p:grpSpPr>
        <a:xfrm>
          <a:off x="0" y="0"/>
          <a:ext cx="0" cy="0"/>
          <a:chOff x="0" y="0"/>
          <a:chExt cx="0" cy="0"/>
        </a:xfrm>
      </p:grpSpPr>
      <p:pic>
        <p:nvPicPr>
          <p:cNvPr id="136" name="Google Shape;136;p26"/>
          <p:cNvPicPr preferRelativeResize="0"/>
          <p:nvPr/>
        </p:nvPicPr>
        <p:blipFill>
          <a:blip r:embed="rId2">
            <a:alphaModFix/>
          </a:blip>
          <a:stretch>
            <a:fillRect/>
          </a:stretch>
        </p:blipFill>
        <p:spPr>
          <a:xfrm>
            <a:off x="0" y="0"/>
            <a:ext cx="9144000" cy="5143500"/>
          </a:xfrm>
          <a:prstGeom prst="rect">
            <a:avLst/>
          </a:prstGeom>
          <a:noFill/>
          <a:ln>
            <a:noFill/>
          </a:ln>
        </p:spPr>
      </p:pic>
      <p:sp>
        <p:nvSpPr>
          <p:cNvPr id="137" name="Google Shape;137;p26"/>
          <p:cNvSpPr/>
          <p:nvPr/>
        </p:nvSpPr>
        <p:spPr>
          <a:xfrm>
            <a:off x="565700" y="387300"/>
            <a:ext cx="8123400" cy="4368900"/>
          </a:xfrm>
          <a:prstGeom prst="rect">
            <a:avLst/>
          </a:prstGeom>
          <a:solidFill>
            <a:srgbClr val="072C4E">
              <a:alpha val="91020"/>
            </a:srgbClr>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2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39" name="Google Shape;139;p26"/>
          <p:cNvSpPr txBox="1">
            <a:spLocks noGrp="1"/>
          </p:cNvSpPr>
          <p:nvPr>
            <p:ph type="subTitle" idx="1"/>
          </p:nvPr>
        </p:nvSpPr>
        <p:spPr>
          <a:xfrm>
            <a:off x="4832040" y="1743825"/>
            <a:ext cx="3254100" cy="20835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0" name="Google Shape;140;p26"/>
          <p:cNvSpPr txBox="1">
            <a:spLocks noGrp="1"/>
          </p:cNvSpPr>
          <p:nvPr>
            <p:ph type="subTitle" idx="2"/>
          </p:nvPr>
        </p:nvSpPr>
        <p:spPr>
          <a:xfrm>
            <a:off x="1057863" y="1743825"/>
            <a:ext cx="3254100" cy="20835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161"/>
        <p:cNvGrpSpPr/>
        <p:nvPr/>
      </p:nvGrpSpPr>
      <p:grpSpPr>
        <a:xfrm>
          <a:off x="0" y="0"/>
          <a:ext cx="0" cy="0"/>
          <a:chOff x="0" y="0"/>
          <a:chExt cx="0" cy="0"/>
        </a:xfrm>
      </p:grpSpPr>
      <p:pic>
        <p:nvPicPr>
          <p:cNvPr id="162" name="Google Shape;162;p29"/>
          <p:cNvPicPr preferRelativeResize="0"/>
          <p:nvPr/>
        </p:nvPicPr>
        <p:blipFill>
          <a:blip r:embed="rId2">
            <a:alphaModFix/>
          </a:blip>
          <a:stretch>
            <a:fillRect/>
          </a:stretch>
        </p:blipFill>
        <p:spPr>
          <a:xfrm>
            <a:off x="0" y="0"/>
            <a:ext cx="9144000" cy="5143500"/>
          </a:xfrm>
          <a:prstGeom prst="rect">
            <a:avLst/>
          </a:prstGeom>
          <a:noFill/>
          <a:ln>
            <a:noFill/>
          </a:ln>
        </p:spPr>
      </p:pic>
      <p:sp>
        <p:nvSpPr>
          <p:cNvPr id="163" name="Google Shape;163;p29"/>
          <p:cNvSpPr/>
          <p:nvPr/>
        </p:nvSpPr>
        <p:spPr>
          <a:xfrm>
            <a:off x="565700" y="387300"/>
            <a:ext cx="8123400" cy="4368900"/>
          </a:xfrm>
          <a:prstGeom prst="rect">
            <a:avLst/>
          </a:prstGeom>
          <a:solidFill>
            <a:srgbClr val="072C4E">
              <a:alpha val="91020"/>
            </a:srgbClr>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2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65" name="Google Shape;165;p29"/>
          <p:cNvSpPr txBox="1">
            <a:spLocks noGrp="1"/>
          </p:cNvSpPr>
          <p:nvPr>
            <p:ph type="subTitle" idx="1"/>
          </p:nvPr>
        </p:nvSpPr>
        <p:spPr>
          <a:xfrm>
            <a:off x="2110311" y="2054288"/>
            <a:ext cx="1978200" cy="66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6" name="Google Shape;166;p29"/>
          <p:cNvSpPr txBox="1">
            <a:spLocks noGrp="1"/>
          </p:cNvSpPr>
          <p:nvPr>
            <p:ph type="subTitle" idx="2"/>
          </p:nvPr>
        </p:nvSpPr>
        <p:spPr>
          <a:xfrm>
            <a:off x="5055489" y="2054288"/>
            <a:ext cx="1978200" cy="66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7" name="Google Shape;167;p29"/>
          <p:cNvSpPr txBox="1">
            <a:spLocks noGrp="1"/>
          </p:cNvSpPr>
          <p:nvPr>
            <p:ph type="subTitle" idx="3"/>
          </p:nvPr>
        </p:nvSpPr>
        <p:spPr>
          <a:xfrm>
            <a:off x="2110311" y="3544763"/>
            <a:ext cx="1978200" cy="66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8" name="Google Shape;168;p29"/>
          <p:cNvSpPr txBox="1">
            <a:spLocks noGrp="1"/>
          </p:cNvSpPr>
          <p:nvPr>
            <p:ph type="subTitle" idx="4"/>
          </p:nvPr>
        </p:nvSpPr>
        <p:spPr>
          <a:xfrm>
            <a:off x="5055489" y="3544763"/>
            <a:ext cx="1978200" cy="66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9" name="Google Shape;169;p29"/>
          <p:cNvSpPr txBox="1">
            <a:spLocks noGrp="1"/>
          </p:cNvSpPr>
          <p:nvPr>
            <p:ph type="subTitle" idx="5"/>
          </p:nvPr>
        </p:nvSpPr>
        <p:spPr>
          <a:xfrm>
            <a:off x="2110311" y="1565900"/>
            <a:ext cx="1978200" cy="505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400">
                <a:solidFill>
                  <a:schemeClr val="dk2"/>
                </a:solidFill>
                <a:latin typeface="Comfortaa Medium"/>
                <a:ea typeface="Comfortaa Medium"/>
                <a:cs typeface="Comfortaa Medium"/>
                <a:sym typeface="Comfortaa Medium"/>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70" name="Google Shape;170;p29"/>
          <p:cNvSpPr txBox="1">
            <a:spLocks noGrp="1"/>
          </p:cNvSpPr>
          <p:nvPr>
            <p:ph type="subTitle" idx="6"/>
          </p:nvPr>
        </p:nvSpPr>
        <p:spPr>
          <a:xfrm>
            <a:off x="2110311" y="3056475"/>
            <a:ext cx="1978200" cy="505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400">
                <a:solidFill>
                  <a:schemeClr val="dk2"/>
                </a:solidFill>
                <a:latin typeface="Comfortaa Medium"/>
                <a:ea typeface="Comfortaa Medium"/>
                <a:cs typeface="Comfortaa Medium"/>
                <a:sym typeface="Comfortaa Medium"/>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71" name="Google Shape;171;p29"/>
          <p:cNvSpPr txBox="1">
            <a:spLocks noGrp="1"/>
          </p:cNvSpPr>
          <p:nvPr>
            <p:ph type="subTitle" idx="7"/>
          </p:nvPr>
        </p:nvSpPr>
        <p:spPr>
          <a:xfrm>
            <a:off x="5055486" y="1565900"/>
            <a:ext cx="1978200" cy="505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400">
                <a:solidFill>
                  <a:schemeClr val="dk2"/>
                </a:solidFill>
                <a:latin typeface="Comfortaa Medium"/>
                <a:ea typeface="Comfortaa Medium"/>
                <a:cs typeface="Comfortaa Medium"/>
                <a:sym typeface="Comfortaa Medium"/>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72" name="Google Shape;172;p29"/>
          <p:cNvSpPr txBox="1">
            <a:spLocks noGrp="1"/>
          </p:cNvSpPr>
          <p:nvPr>
            <p:ph type="subTitle" idx="8"/>
          </p:nvPr>
        </p:nvSpPr>
        <p:spPr>
          <a:xfrm>
            <a:off x="5055486" y="3056475"/>
            <a:ext cx="1978200" cy="505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400">
                <a:solidFill>
                  <a:schemeClr val="dk2"/>
                </a:solidFill>
                <a:latin typeface="Comfortaa Medium"/>
                <a:ea typeface="Comfortaa Medium"/>
                <a:cs typeface="Comfortaa Medium"/>
                <a:sym typeface="Comfortaa Medium"/>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217"/>
        <p:cNvGrpSpPr/>
        <p:nvPr/>
      </p:nvGrpSpPr>
      <p:grpSpPr>
        <a:xfrm>
          <a:off x="0" y="0"/>
          <a:ext cx="0" cy="0"/>
          <a:chOff x="0" y="0"/>
          <a:chExt cx="0" cy="0"/>
        </a:xfrm>
      </p:grpSpPr>
      <p:pic>
        <p:nvPicPr>
          <p:cNvPr id="218" name="Google Shape;218;p34"/>
          <p:cNvPicPr preferRelativeResize="0"/>
          <p:nvPr/>
        </p:nvPicPr>
        <p:blipFill>
          <a:blip r:embed="rId2">
            <a:alphaModFix/>
          </a:blip>
          <a:stretch>
            <a:fillRect/>
          </a:stretch>
        </p:blipFill>
        <p:spPr>
          <a:xfrm>
            <a:off x="0" y="0"/>
            <a:ext cx="9144000" cy="5143500"/>
          </a:xfrm>
          <a:prstGeom prst="rect">
            <a:avLst/>
          </a:prstGeom>
          <a:noFill/>
          <a:ln>
            <a:noFill/>
          </a:ln>
        </p:spPr>
      </p:pic>
      <p:sp>
        <p:nvSpPr>
          <p:cNvPr id="219" name="Google Shape;219;p34"/>
          <p:cNvSpPr/>
          <p:nvPr/>
        </p:nvSpPr>
        <p:spPr>
          <a:xfrm>
            <a:off x="565700" y="387300"/>
            <a:ext cx="8123400" cy="4368900"/>
          </a:xfrm>
          <a:prstGeom prst="rect">
            <a:avLst/>
          </a:prstGeom>
          <a:solidFill>
            <a:srgbClr val="072C4E">
              <a:alpha val="91020"/>
            </a:srgbClr>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220"/>
        <p:cNvGrpSpPr/>
        <p:nvPr/>
      </p:nvGrpSpPr>
      <p:grpSpPr>
        <a:xfrm>
          <a:off x="0" y="0"/>
          <a:ext cx="0" cy="0"/>
          <a:chOff x="0" y="0"/>
          <a:chExt cx="0" cy="0"/>
        </a:xfrm>
      </p:grpSpPr>
      <p:pic>
        <p:nvPicPr>
          <p:cNvPr id="221" name="Google Shape;221;p35"/>
          <p:cNvPicPr preferRelativeResize="0"/>
          <p:nvPr/>
        </p:nvPicPr>
        <p:blipFill>
          <a:blip r:embed="rId2">
            <a:alphaModFix/>
          </a:blip>
          <a:stretch>
            <a:fillRect/>
          </a:stretch>
        </p:blipFill>
        <p:spPr>
          <a:xfrm>
            <a:off x="0" y="0"/>
            <a:ext cx="9144000" cy="5143500"/>
          </a:xfrm>
          <a:prstGeom prst="rect">
            <a:avLst/>
          </a:prstGeom>
          <a:noFill/>
          <a:ln>
            <a:noFill/>
          </a:ln>
        </p:spPr>
      </p:pic>
      <p:sp>
        <p:nvSpPr>
          <p:cNvPr id="222" name="Google Shape;222;p35"/>
          <p:cNvSpPr/>
          <p:nvPr/>
        </p:nvSpPr>
        <p:spPr>
          <a:xfrm>
            <a:off x="1057350" y="663150"/>
            <a:ext cx="7029300" cy="3817200"/>
          </a:xfrm>
          <a:prstGeom prst="rect">
            <a:avLst/>
          </a:prstGeom>
          <a:solidFill>
            <a:srgbClr val="072C4E">
              <a:alpha val="86310"/>
            </a:srgbClr>
          </a:solidFill>
          <a:ln w="38100" cap="flat" cmpd="sng">
            <a:solidFill>
              <a:srgbClr val="FFE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Autofit/>
          </a:bodyPr>
          <a:lstStyle>
            <a:lvl1pPr lvl="0" algn="ctr" rtl="0">
              <a:spcBef>
                <a:spcPts val="0"/>
              </a:spcBef>
              <a:spcAft>
                <a:spcPts val="0"/>
              </a:spcAft>
              <a:buClr>
                <a:schemeClr val="dk1"/>
              </a:buClr>
              <a:buSzPts val="3500"/>
              <a:buFont typeface="Comfortaa"/>
              <a:buNone/>
              <a:defRPr sz="3500" b="1">
                <a:solidFill>
                  <a:schemeClr val="dk1"/>
                </a:solidFill>
                <a:latin typeface="Comfortaa"/>
                <a:ea typeface="Comfortaa"/>
                <a:cs typeface="Comfortaa"/>
                <a:sym typeface="Comfortaa"/>
              </a:defRPr>
            </a:lvl1pPr>
            <a:lvl2pPr lvl="1" rtl="0">
              <a:spcBef>
                <a:spcPts val="0"/>
              </a:spcBef>
              <a:spcAft>
                <a:spcPts val="0"/>
              </a:spcAft>
              <a:buClr>
                <a:schemeClr val="dk1"/>
              </a:buClr>
              <a:buSzPts val="3500"/>
              <a:buFont typeface="DM Sans"/>
              <a:buNone/>
              <a:defRPr sz="3500" b="1">
                <a:solidFill>
                  <a:schemeClr val="dk1"/>
                </a:solidFill>
                <a:latin typeface="DM Sans"/>
                <a:ea typeface="DM Sans"/>
                <a:cs typeface="DM Sans"/>
                <a:sym typeface="DM Sans"/>
              </a:defRPr>
            </a:lvl2pPr>
            <a:lvl3pPr lvl="2" rtl="0">
              <a:spcBef>
                <a:spcPts val="0"/>
              </a:spcBef>
              <a:spcAft>
                <a:spcPts val="0"/>
              </a:spcAft>
              <a:buClr>
                <a:schemeClr val="dk1"/>
              </a:buClr>
              <a:buSzPts val="3500"/>
              <a:buFont typeface="DM Sans"/>
              <a:buNone/>
              <a:defRPr sz="3500" b="1">
                <a:solidFill>
                  <a:schemeClr val="dk1"/>
                </a:solidFill>
                <a:latin typeface="DM Sans"/>
                <a:ea typeface="DM Sans"/>
                <a:cs typeface="DM Sans"/>
                <a:sym typeface="DM Sans"/>
              </a:defRPr>
            </a:lvl3pPr>
            <a:lvl4pPr lvl="3" rtl="0">
              <a:spcBef>
                <a:spcPts val="0"/>
              </a:spcBef>
              <a:spcAft>
                <a:spcPts val="0"/>
              </a:spcAft>
              <a:buClr>
                <a:schemeClr val="dk1"/>
              </a:buClr>
              <a:buSzPts val="3500"/>
              <a:buFont typeface="DM Sans"/>
              <a:buNone/>
              <a:defRPr sz="3500" b="1">
                <a:solidFill>
                  <a:schemeClr val="dk1"/>
                </a:solidFill>
                <a:latin typeface="DM Sans"/>
                <a:ea typeface="DM Sans"/>
                <a:cs typeface="DM Sans"/>
                <a:sym typeface="DM Sans"/>
              </a:defRPr>
            </a:lvl4pPr>
            <a:lvl5pPr lvl="4" rtl="0">
              <a:spcBef>
                <a:spcPts val="0"/>
              </a:spcBef>
              <a:spcAft>
                <a:spcPts val="0"/>
              </a:spcAft>
              <a:buClr>
                <a:schemeClr val="dk1"/>
              </a:buClr>
              <a:buSzPts val="3500"/>
              <a:buFont typeface="DM Sans"/>
              <a:buNone/>
              <a:defRPr sz="3500" b="1">
                <a:solidFill>
                  <a:schemeClr val="dk1"/>
                </a:solidFill>
                <a:latin typeface="DM Sans"/>
                <a:ea typeface="DM Sans"/>
                <a:cs typeface="DM Sans"/>
                <a:sym typeface="DM Sans"/>
              </a:defRPr>
            </a:lvl5pPr>
            <a:lvl6pPr lvl="5" rtl="0">
              <a:spcBef>
                <a:spcPts val="0"/>
              </a:spcBef>
              <a:spcAft>
                <a:spcPts val="0"/>
              </a:spcAft>
              <a:buClr>
                <a:schemeClr val="dk1"/>
              </a:buClr>
              <a:buSzPts val="3500"/>
              <a:buFont typeface="DM Sans"/>
              <a:buNone/>
              <a:defRPr sz="3500" b="1">
                <a:solidFill>
                  <a:schemeClr val="dk1"/>
                </a:solidFill>
                <a:latin typeface="DM Sans"/>
                <a:ea typeface="DM Sans"/>
                <a:cs typeface="DM Sans"/>
                <a:sym typeface="DM Sans"/>
              </a:defRPr>
            </a:lvl6pPr>
            <a:lvl7pPr lvl="6" rtl="0">
              <a:spcBef>
                <a:spcPts val="0"/>
              </a:spcBef>
              <a:spcAft>
                <a:spcPts val="0"/>
              </a:spcAft>
              <a:buClr>
                <a:schemeClr val="dk1"/>
              </a:buClr>
              <a:buSzPts val="3500"/>
              <a:buFont typeface="DM Sans"/>
              <a:buNone/>
              <a:defRPr sz="3500" b="1">
                <a:solidFill>
                  <a:schemeClr val="dk1"/>
                </a:solidFill>
                <a:latin typeface="DM Sans"/>
                <a:ea typeface="DM Sans"/>
                <a:cs typeface="DM Sans"/>
                <a:sym typeface="DM Sans"/>
              </a:defRPr>
            </a:lvl7pPr>
            <a:lvl8pPr lvl="7" rtl="0">
              <a:spcBef>
                <a:spcPts val="0"/>
              </a:spcBef>
              <a:spcAft>
                <a:spcPts val="0"/>
              </a:spcAft>
              <a:buClr>
                <a:schemeClr val="dk1"/>
              </a:buClr>
              <a:buSzPts val="3500"/>
              <a:buFont typeface="DM Sans"/>
              <a:buNone/>
              <a:defRPr sz="3500" b="1">
                <a:solidFill>
                  <a:schemeClr val="dk1"/>
                </a:solidFill>
                <a:latin typeface="DM Sans"/>
                <a:ea typeface="DM Sans"/>
                <a:cs typeface="DM Sans"/>
                <a:sym typeface="DM Sans"/>
              </a:defRPr>
            </a:lvl8pPr>
            <a:lvl9pPr lvl="8" rtl="0">
              <a:spcBef>
                <a:spcPts val="0"/>
              </a:spcBef>
              <a:spcAft>
                <a:spcPts val="0"/>
              </a:spcAft>
              <a:buClr>
                <a:schemeClr val="dk1"/>
              </a:buClr>
              <a:buSzPts val="3500"/>
              <a:buFont typeface="DM Sans"/>
              <a:buNone/>
              <a:defRPr sz="3500" b="1">
                <a:solidFill>
                  <a:schemeClr val="dk1"/>
                </a:solidFill>
                <a:latin typeface="DM Sans"/>
                <a:ea typeface="DM Sans"/>
                <a:cs typeface="DM Sans"/>
                <a:sym typeface="DM Sans"/>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1pPr>
            <a:lvl2pPr marL="914400" lvl="1"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2pPr>
            <a:lvl3pPr marL="1371600" lvl="2"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3pPr>
            <a:lvl4pPr marL="1828800" lvl="3"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4pPr>
            <a:lvl5pPr marL="2286000" lvl="4"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5pPr>
            <a:lvl6pPr marL="2743200" lvl="5"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6pPr>
            <a:lvl7pPr marL="3200400" lvl="6"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7pPr>
            <a:lvl8pPr marL="3657600" lvl="7"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8pPr>
            <a:lvl9pPr marL="4114800" lvl="8"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3" r:id="rId2"/>
    <p:sldLayoutId id="2147483654" r:id="rId3"/>
    <p:sldLayoutId id="2147483658" r:id="rId4"/>
    <p:sldLayoutId id="2147483672" r:id="rId5"/>
    <p:sldLayoutId id="2147483675" r:id="rId6"/>
    <p:sldLayoutId id="2147483680" r:id="rId7"/>
    <p:sldLayoutId id="2147483681" r:id="rId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32"/>
        <p:cNvGrpSpPr/>
        <p:nvPr/>
      </p:nvGrpSpPr>
      <p:grpSpPr>
        <a:xfrm>
          <a:off x="0" y="0"/>
          <a:ext cx="0" cy="0"/>
          <a:chOff x="0" y="0"/>
          <a:chExt cx="0" cy="0"/>
        </a:xfrm>
      </p:grpSpPr>
      <p:sp>
        <p:nvSpPr>
          <p:cNvPr id="233" name="Google Shape;233;p39"/>
          <p:cNvSpPr/>
          <p:nvPr/>
        </p:nvSpPr>
        <p:spPr>
          <a:xfrm>
            <a:off x="1057350" y="663150"/>
            <a:ext cx="7029300" cy="3817200"/>
          </a:xfrm>
          <a:prstGeom prst="rect">
            <a:avLst/>
          </a:prstGeom>
          <a:solidFill>
            <a:srgbClr val="072C4E">
              <a:alpha val="86310"/>
            </a:srgbClr>
          </a:solidFill>
          <a:ln w="2857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4" name="Google Shape;234;p39"/>
          <p:cNvSpPr txBox="1">
            <a:spLocks noGrp="1"/>
          </p:cNvSpPr>
          <p:nvPr>
            <p:ph type="ctrTitle"/>
          </p:nvPr>
        </p:nvSpPr>
        <p:spPr>
          <a:xfrm>
            <a:off x="1164450" y="1264225"/>
            <a:ext cx="6815100" cy="1927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IN" dirty="0">
                <a:solidFill>
                  <a:schemeClr val="tx1"/>
                </a:solidFill>
              </a:rPr>
              <a:t>JOB SEQENCING</a:t>
            </a:r>
            <a:r>
              <a:rPr lang="en-IN" dirty="0">
                <a:solidFill>
                  <a:schemeClr val="dk2"/>
                </a:solidFill>
              </a:rPr>
              <a:t> WITH DEADLINES</a:t>
            </a:r>
            <a:endParaRPr dirty="0">
              <a:solidFill>
                <a:schemeClr val="dk2"/>
              </a:solidFill>
            </a:endParaRPr>
          </a:p>
        </p:txBody>
      </p:sp>
      <p:sp>
        <p:nvSpPr>
          <p:cNvPr id="235" name="Google Shape;235;p39"/>
          <p:cNvSpPr txBox="1">
            <a:spLocks noGrp="1"/>
          </p:cNvSpPr>
          <p:nvPr>
            <p:ph type="subTitle" idx="1"/>
          </p:nvPr>
        </p:nvSpPr>
        <p:spPr>
          <a:xfrm>
            <a:off x="2222537" y="3108050"/>
            <a:ext cx="4702500" cy="658875"/>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IN" dirty="0"/>
              <a:t>NAME:G.SOWMYA</a:t>
            </a:r>
          </a:p>
          <a:p>
            <a:pPr marL="0" lvl="0" indent="0" rtl="0">
              <a:spcBef>
                <a:spcPts val="0"/>
              </a:spcBef>
              <a:spcAft>
                <a:spcPts val="0"/>
              </a:spcAft>
              <a:buNone/>
            </a:pPr>
            <a:r>
              <a:rPr lang="en-IN" dirty="0"/>
              <a:t>ROLL NO:22H51A0588</a:t>
            </a:r>
            <a:endParaRPr dirty="0"/>
          </a:p>
        </p:txBody>
      </p:sp>
      <p:cxnSp>
        <p:nvCxnSpPr>
          <p:cNvPr id="236" name="Google Shape;236;p39"/>
          <p:cNvCxnSpPr/>
          <p:nvPr/>
        </p:nvCxnSpPr>
        <p:spPr>
          <a:xfrm rot="10800000" flipH="1">
            <a:off x="5924250" y="972600"/>
            <a:ext cx="2162400" cy="156300"/>
          </a:xfrm>
          <a:prstGeom prst="bentConnector3">
            <a:avLst>
              <a:gd name="adj1" fmla="val 50000"/>
            </a:avLst>
          </a:prstGeom>
          <a:noFill/>
          <a:ln w="19050" cap="flat" cmpd="sng">
            <a:solidFill>
              <a:schemeClr val="dk2"/>
            </a:solidFill>
            <a:prstDash val="solid"/>
            <a:round/>
            <a:headEnd type="oval" w="med" len="med"/>
            <a:tailEnd type="none" w="med" len="med"/>
          </a:ln>
        </p:spPr>
      </p:cxnSp>
      <p:cxnSp>
        <p:nvCxnSpPr>
          <p:cNvPr id="237" name="Google Shape;237;p39"/>
          <p:cNvCxnSpPr/>
          <p:nvPr/>
        </p:nvCxnSpPr>
        <p:spPr>
          <a:xfrm rot="-5400000">
            <a:off x="6848275" y="3637175"/>
            <a:ext cx="1260000" cy="407700"/>
          </a:xfrm>
          <a:prstGeom prst="bentConnector3">
            <a:avLst>
              <a:gd name="adj1" fmla="val 50000"/>
            </a:avLst>
          </a:prstGeom>
          <a:noFill/>
          <a:ln w="19050" cap="flat" cmpd="sng">
            <a:solidFill>
              <a:schemeClr val="dk2"/>
            </a:solidFill>
            <a:prstDash val="solid"/>
            <a:round/>
            <a:headEnd type="none" w="med" len="med"/>
            <a:tailEnd type="oval" w="med" len="med"/>
          </a:ln>
        </p:spPr>
      </p:cxnSp>
      <p:cxnSp>
        <p:nvCxnSpPr>
          <p:cNvPr id="238" name="Google Shape;238;p39"/>
          <p:cNvCxnSpPr/>
          <p:nvPr/>
        </p:nvCxnSpPr>
        <p:spPr>
          <a:xfrm rot="10800000" flipH="1">
            <a:off x="1086725" y="3564275"/>
            <a:ext cx="750300" cy="315000"/>
          </a:xfrm>
          <a:prstGeom prst="bentConnector3">
            <a:avLst>
              <a:gd name="adj1" fmla="val 50000"/>
            </a:avLst>
          </a:prstGeom>
          <a:noFill/>
          <a:ln w="19050" cap="flat" cmpd="sng">
            <a:solidFill>
              <a:schemeClr val="dk2"/>
            </a:solidFill>
            <a:prstDash val="solid"/>
            <a:round/>
            <a:headEnd type="none" w="med" len="med"/>
            <a:tailEnd type="oval" w="med" len="med"/>
          </a:ln>
        </p:spPr>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16"/>
        <p:cNvGrpSpPr/>
        <p:nvPr/>
      </p:nvGrpSpPr>
      <p:grpSpPr>
        <a:xfrm>
          <a:off x="0" y="0"/>
          <a:ext cx="0" cy="0"/>
          <a:chOff x="0" y="0"/>
          <a:chExt cx="0" cy="0"/>
        </a:xfrm>
      </p:grpSpPr>
      <p:sp>
        <p:nvSpPr>
          <p:cNvPr id="317" name="Google Shape;317;p46"/>
          <p:cNvSpPr txBox="1">
            <a:spLocks noGrp="1"/>
          </p:cNvSpPr>
          <p:nvPr>
            <p:ph type="title"/>
          </p:nvPr>
        </p:nvSpPr>
        <p:spPr>
          <a:xfrm>
            <a:off x="720000" y="445025"/>
            <a:ext cx="7710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dirty="0">
                <a:solidFill>
                  <a:schemeClr val="dk2"/>
                </a:solidFill>
              </a:rPr>
              <a:t>EXAMPLE</a:t>
            </a:r>
            <a:endParaRPr dirty="0">
              <a:solidFill>
                <a:schemeClr val="dk2"/>
              </a:solidFill>
            </a:endParaRPr>
          </a:p>
        </p:txBody>
      </p:sp>
      <p:cxnSp>
        <p:nvCxnSpPr>
          <p:cNvPr id="319" name="Google Shape;319;p46"/>
          <p:cNvCxnSpPr/>
          <p:nvPr/>
        </p:nvCxnSpPr>
        <p:spPr>
          <a:xfrm rot="-5400000" flipH="1">
            <a:off x="7117975" y="3582375"/>
            <a:ext cx="1644000" cy="626400"/>
          </a:xfrm>
          <a:prstGeom prst="bentConnector3">
            <a:avLst>
              <a:gd name="adj1" fmla="val 50000"/>
            </a:avLst>
          </a:prstGeom>
          <a:noFill/>
          <a:ln w="28575" cap="flat" cmpd="sng">
            <a:solidFill>
              <a:schemeClr val="dk2"/>
            </a:solidFill>
            <a:prstDash val="solid"/>
            <a:round/>
            <a:headEnd type="oval" w="med" len="med"/>
            <a:tailEnd type="none" w="med" len="med"/>
          </a:ln>
        </p:spPr>
      </p:cxnSp>
      <p:cxnSp>
        <p:nvCxnSpPr>
          <p:cNvPr id="320" name="Google Shape;320;p46"/>
          <p:cNvCxnSpPr/>
          <p:nvPr/>
        </p:nvCxnSpPr>
        <p:spPr>
          <a:xfrm rot="10800000" flipH="1">
            <a:off x="5693075" y="1593750"/>
            <a:ext cx="3014100" cy="931800"/>
          </a:xfrm>
          <a:prstGeom prst="bentConnector3">
            <a:avLst>
              <a:gd name="adj1" fmla="val 50000"/>
            </a:avLst>
          </a:prstGeom>
          <a:noFill/>
          <a:ln w="28575" cap="flat" cmpd="sng">
            <a:solidFill>
              <a:schemeClr val="dk2"/>
            </a:solidFill>
            <a:prstDash val="solid"/>
            <a:round/>
            <a:headEnd type="oval" w="med" len="med"/>
            <a:tailEnd type="none" w="med" len="med"/>
          </a:ln>
        </p:spPr>
      </p:cxnSp>
      <p:sp>
        <p:nvSpPr>
          <p:cNvPr id="3" name="Rectangle 1">
            <a:extLst>
              <a:ext uri="{FF2B5EF4-FFF2-40B4-BE49-F238E27FC236}">
                <a16:creationId xmlns:a16="http://schemas.microsoft.com/office/drawing/2014/main" id="{AD973709-4F8B-AC9F-6998-506D900448CC}"/>
              </a:ext>
            </a:extLst>
          </p:cNvPr>
          <p:cNvSpPr>
            <a:spLocks noGrp="1" noChangeArrowheads="1"/>
          </p:cNvSpPr>
          <p:nvPr>
            <p:ph type="subTitle" idx="1"/>
          </p:nvPr>
        </p:nvSpPr>
        <p:spPr bwMode="auto">
          <a:xfrm>
            <a:off x="890588" y="1710369"/>
            <a:ext cx="6143028" cy="2351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r>
              <a:rPr lang="en-US" b="1" dirty="0"/>
              <a:t>Step 4: Output the Job Sequence</a:t>
            </a:r>
          </a:p>
          <a:p>
            <a:r>
              <a:rPr lang="en-US" dirty="0"/>
              <a:t>The sequence of jobs that maximizes profit is:</a:t>
            </a:r>
          </a:p>
          <a:p>
            <a:pPr>
              <a:buFont typeface="Arial" panose="020B0604020202020204" pitchFamily="34" charset="0"/>
              <a:buChar char="•"/>
            </a:pPr>
            <a:r>
              <a:rPr lang="en-US" dirty="0"/>
              <a:t>Job 3</a:t>
            </a:r>
          </a:p>
          <a:p>
            <a:pPr>
              <a:buFont typeface="Arial" panose="020B0604020202020204" pitchFamily="34" charset="0"/>
              <a:buChar char="•"/>
            </a:pPr>
            <a:r>
              <a:rPr lang="en-US" dirty="0"/>
              <a:t>Job 1</a:t>
            </a:r>
          </a:p>
          <a:p>
            <a:pPr>
              <a:buFont typeface="Arial" panose="020B0604020202020204" pitchFamily="34" charset="0"/>
              <a:buChar char="•"/>
            </a:pPr>
            <a:r>
              <a:rPr lang="en-US" dirty="0"/>
              <a:t>Job 5</a:t>
            </a:r>
          </a:p>
          <a:p>
            <a:r>
              <a:rPr lang="en-US" b="1" dirty="0"/>
              <a:t>Total Profit:</a:t>
            </a:r>
            <a:r>
              <a:rPr lang="en-US" dirty="0"/>
              <a:t> 27+100+15=14227 + 100 + 15 = 14227+100+15=142</a:t>
            </a:r>
          </a:p>
          <a:p>
            <a:r>
              <a:rPr lang="en-US" b="1" dirty="0"/>
              <a:t>Final Answer:</a:t>
            </a:r>
          </a:p>
          <a:p>
            <a:r>
              <a:rPr lang="en-US" dirty="0"/>
              <a:t>The job sequence is </a:t>
            </a:r>
            <a:r>
              <a:rPr lang="en-US" b="1" dirty="0"/>
              <a:t>Job 3, Job 1, Job 5</a:t>
            </a:r>
            <a:r>
              <a:rPr lang="en-US" dirty="0"/>
              <a:t> with a maximum profit of </a:t>
            </a:r>
            <a:r>
              <a:rPr lang="en-US" b="1" dirty="0"/>
              <a:t>142</a:t>
            </a:r>
            <a:r>
              <a:rPr lang="en-US" dirty="0"/>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0720473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76"/>
        <p:cNvGrpSpPr/>
        <p:nvPr/>
      </p:nvGrpSpPr>
      <p:grpSpPr>
        <a:xfrm>
          <a:off x="0" y="0"/>
          <a:ext cx="0" cy="0"/>
          <a:chOff x="0" y="0"/>
          <a:chExt cx="0" cy="0"/>
        </a:xfrm>
      </p:grpSpPr>
      <p:sp>
        <p:nvSpPr>
          <p:cNvPr id="377" name="Google Shape;377;p51"/>
          <p:cNvSpPr/>
          <p:nvPr/>
        </p:nvSpPr>
        <p:spPr>
          <a:xfrm>
            <a:off x="1057350" y="663150"/>
            <a:ext cx="7029300" cy="3817200"/>
          </a:xfrm>
          <a:prstGeom prst="rect">
            <a:avLst/>
          </a:prstGeom>
          <a:solidFill>
            <a:srgbClr val="072C4E">
              <a:alpha val="86310"/>
            </a:srgbClr>
          </a:solidFill>
          <a:ln w="38100"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51"/>
          <p:cNvSpPr txBox="1">
            <a:spLocks noGrp="1"/>
          </p:cNvSpPr>
          <p:nvPr>
            <p:ph type="title"/>
          </p:nvPr>
        </p:nvSpPr>
        <p:spPr>
          <a:xfrm>
            <a:off x="1534350" y="1307100"/>
            <a:ext cx="6075300" cy="2529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tx1"/>
                </a:solidFill>
              </a:rPr>
              <a:t>THANK</a:t>
            </a:r>
            <a:br>
              <a:rPr lang="en" dirty="0">
                <a:solidFill>
                  <a:schemeClr val="dk2"/>
                </a:solidFill>
              </a:rPr>
            </a:br>
            <a:r>
              <a:rPr lang="en" dirty="0">
                <a:solidFill>
                  <a:schemeClr val="dk2"/>
                </a:solidFill>
              </a:rPr>
              <a:t>YOU!</a:t>
            </a:r>
            <a:endParaRPr dirty="0">
              <a:solidFill>
                <a:schemeClr val="dk2"/>
              </a:solidFill>
            </a:endParaRPr>
          </a:p>
        </p:txBody>
      </p:sp>
      <p:cxnSp>
        <p:nvCxnSpPr>
          <p:cNvPr id="379" name="Google Shape;379;p51"/>
          <p:cNvCxnSpPr/>
          <p:nvPr/>
        </p:nvCxnSpPr>
        <p:spPr>
          <a:xfrm>
            <a:off x="6194125" y="3778175"/>
            <a:ext cx="1892400" cy="383700"/>
          </a:xfrm>
          <a:prstGeom prst="bentConnector3">
            <a:avLst>
              <a:gd name="adj1" fmla="val 50000"/>
            </a:avLst>
          </a:prstGeom>
          <a:noFill/>
          <a:ln w="28575" cap="flat" cmpd="sng">
            <a:solidFill>
              <a:schemeClr val="dk2"/>
            </a:solidFill>
            <a:prstDash val="solid"/>
            <a:round/>
            <a:headEnd type="oval" w="med" len="med"/>
            <a:tailEnd type="none" w="med" len="med"/>
          </a:ln>
        </p:spPr>
      </p:cxnSp>
      <p:cxnSp>
        <p:nvCxnSpPr>
          <p:cNvPr id="380" name="Google Shape;380;p51"/>
          <p:cNvCxnSpPr/>
          <p:nvPr/>
        </p:nvCxnSpPr>
        <p:spPr>
          <a:xfrm rot="5400000" flipH="1">
            <a:off x="1505000" y="733075"/>
            <a:ext cx="602100" cy="462000"/>
          </a:xfrm>
          <a:prstGeom prst="bentConnector3">
            <a:avLst>
              <a:gd name="adj1" fmla="val 50000"/>
            </a:avLst>
          </a:prstGeom>
          <a:noFill/>
          <a:ln w="28575" cap="flat" cmpd="sng">
            <a:solidFill>
              <a:schemeClr val="dk2"/>
            </a:solidFill>
            <a:prstDash val="solid"/>
            <a:round/>
            <a:headEnd type="oval" w="med" len="med"/>
            <a:tailEnd type="none" w="med" len="med"/>
          </a:ln>
        </p:spPr>
      </p:cxn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93"/>
        <p:cNvGrpSpPr/>
        <p:nvPr/>
      </p:nvGrpSpPr>
      <p:grpSpPr>
        <a:xfrm>
          <a:off x="0" y="0"/>
          <a:ext cx="0" cy="0"/>
          <a:chOff x="0" y="0"/>
          <a:chExt cx="0" cy="0"/>
        </a:xfrm>
      </p:grpSpPr>
      <p:sp>
        <p:nvSpPr>
          <p:cNvPr id="294" name="Google Shape;294;p4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dirty="0">
                <a:solidFill>
                  <a:schemeClr val="dk2"/>
                </a:solidFill>
              </a:rPr>
              <a:t>WHAT IS JOB SEQENCING?</a:t>
            </a:r>
            <a:endParaRPr dirty="0">
              <a:solidFill>
                <a:schemeClr val="dk2"/>
              </a:solidFill>
            </a:endParaRPr>
          </a:p>
        </p:txBody>
      </p:sp>
      <p:sp>
        <p:nvSpPr>
          <p:cNvPr id="296" name="Google Shape;296;p44"/>
          <p:cNvSpPr txBox="1">
            <a:spLocks noGrp="1"/>
          </p:cNvSpPr>
          <p:nvPr>
            <p:ph type="subTitle" idx="2"/>
          </p:nvPr>
        </p:nvSpPr>
        <p:spPr>
          <a:xfrm>
            <a:off x="888931" y="1017725"/>
            <a:ext cx="7366137" cy="20835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US" sz="1800" dirty="0"/>
              <a:t>Job sequencing with deadlines is a problem that involves scheduling a set of jobs to maximize profit while adhering to their respective deadlines. This approach assumes that each job can be completed in exactly one unit of time. The prime objective of the Job Sequencing with Deadlines algorithm is to complete the given order of jobs within respective deadlines, resulting in the highest possible profit. To achieve this, we are given a number of jobs, each associated with a specific deadline, and completing a job before its deadline earns us a profit. The challenge is to arrange these jobs in a way that maximizes our total profit.</a:t>
            </a:r>
            <a:endParaRPr sz="1800" dirty="0"/>
          </a:p>
        </p:txBody>
      </p:sp>
      <p:cxnSp>
        <p:nvCxnSpPr>
          <p:cNvPr id="297" name="Google Shape;297;p44"/>
          <p:cNvCxnSpPr/>
          <p:nvPr/>
        </p:nvCxnSpPr>
        <p:spPr>
          <a:xfrm rot="10800000" flipH="1">
            <a:off x="6051435" y="4056375"/>
            <a:ext cx="2636100" cy="275700"/>
          </a:xfrm>
          <a:prstGeom prst="bentConnector3">
            <a:avLst>
              <a:gd name="adj1" fmla="val 50000"/>
            </a:avLst>
          </a:prstGeom>
          <a:noFill/>
          <a:ln w="19050" cap="flat" cmpd="sng">
            <a:solidFill>
              <a:schemeClr val="dk2"/>
            </a:solidFill>
            <a:prstDash val="solid"/>
            <a:round/>
            <a:headEnd type="oval" w="med" len="med"/>
            <a:tailEnd type="none" w="med" len="med"/>
          </a:ln>
        </p:spPr>
      </p:cxn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01"/>
        <p:cNvGrpSpPr/>
        <p:nvPr/>
      </p:nvGrpSpPr>
      <p:grpSpPr>
        <a:xfrm>
          <a:off x="0" y="0"/>
          <a:ext cx="0" cy="0"/>
          <a:chOff x="0" y="0"/>
          <a:chExt cx="0" cy="0"/>
        </a:xfrm>
      </p:grpSpPr>
      <p:sp>
        <p:nvSpPr>
          <p:cNvPr id="302" name="Google Shape;302;p4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dirty="0">
                <a:solidFill>
                  <a:schemeClr val="dk2"/>
                </a:solidFill>
              </a:rPr>
              <a:t>ALGORITHM</a:t>
            </a:r>
            <a:endParaRPr dirty="0">
              <a:solidFill>
                <a:schemeClr val="dk2"/>
              </a:solidFill>
            </a:endParaRPr>
          </a:p>
        </p:txBody>
      </p:sp>
      <p:sp>
        <p:nvSpPr>
          <p:cNvPr id="303" name="Google Shape;303;p45"/>
          <p:cNvSpPr txBox="1">
            <a:spLocks noGrp="1"/>
          </p:cNvSpPr>
          <p:nvPr>
            <p:ph type="subTitle" idx="1"/>
          </p:nvPr>
        </p:nvSpPr>
        <p:spPr>
          <a:xfrm>
            <a:off x="1809843" y="922614"/>
            <a:ext cx="5524314" cy="3566021"/>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function </a:t>
            </a:r>
            <a:r>
              <a:rPr lang="en-US" dirty="0" err="1"/>
              <a:t>JobSequencing</a:t>
            </a:r>
            <a:r>
              <a:rPr lang="en-US" dirty="0"/>
              <a:t>(jobs, n):</a:t>
            </a:r>
          </a:p>
          <a:p>
            <a:pPr marL="0" lvl="0" indent="0" algn="ctr" rtl="0">
              <a:spcBef>
                <a:spcPts val="0"/>
              </a:spcBef>
              <a:spcAft>
                <a:spcPts val="0"/>
              </a:spcAft>
              <a:buNone/>
            </a:pPr>
            <a:r>
              <a:rPr lang="en-US" dirty="0"/>
              <a:t>             </a:t>
            </a:r>
            <a:r>
              <a:rPr lang="en-US" b="1" dirty="0">
                <a:solidFill>
                  <a:schemeClr val="bg1">
                    <a:lumMod val="50000"/>
                    <a:lumOff val="50000"/>
                  </a:schemeClr>
                </a:solidFill>
              </a:rPr>
              <a:t>Step 1: </a:t>
            </a:r>
            <a:r>
              <a:rPr lang="en-US" dirty="0"/>
              <a:t>Sort jobs in decreasing order of profit</a:t>
            </a:r>
          </a:p>
          <a:p>
            <a:pPr marL="0" lvl="0" indent="0" algn="ctr" rtl="0">
              <a:spcBef>
                <a:spcPts val="0"/>
              </a:spcBef>
              <a:spcAft>
                <a:spcPts val="0"/>
              </a:spcAft>
              <a:buNone/>
            </a:pPr>
            <a:r>
              <a:rPr lang="en-US" dirty="0"/>
              <a:t>    sort jobs[] in decreasing order of profit</a:t>
            </a:r>
          </a:p>
          <a:p>
            <a:pPr marL="0" lvl="0" indent="0" algn="ctr" rtl="0">
              <a:spcBef>
                <a:spcPts val="0"/>
              </a:spcBef>
              <a:spcAft>
                <a:spcPts val="0"/>
              </a:spcAft>
              <a:buNone/>
            </a:pPr>
            <a:r>
              <a:rPr lang="en-US" dirty="0"/>
              <a:t>    </a:t>
            </a:r>
          </a:p>
          <a:p>
            <a:pPr marL="0" lvl="0" indent="0" algn="ctr" rtl="0">
              <a:spcBef>
                <a:spcPts val="0"/>
              </a:spcBef>
              <a:spcAft>
                <a:spcPts val="0"/>
              </a:spcAft>
              <a:buNone/>
            </a:pPr>
            <a:r>
              <a:rPr lang="en-US" b="1" dirty="0"/>
              <a:t>    </a:t>
            </a:r>
            <a:r>
              <a:rPr lang="en-US" b="1" dirty="0">
                <a:solidFill>
                  <a:schemeClr val="bg1">
                    <a:lumMod val="50000"/>
                    <a:lumOff val="50000"/>
                  </a:schemeClr>
                </a:solidFill>
              </a:rPr>
              <a:t>Step 2: </a:t>
            </a:r>
            <a:r>
              <a:rPr lang="en-US" dirty="0"/>
              <a:t>Initialize result and slot arrays</a:t>
            </a:r>
          </a:p>
          <a:p>
            <a:pPr marL="0" lvl="0" indent="0" algn="ctr" rtl="0">
              <a:spcBef>
                <a:spcPts val="0"/>
              </a:spcBef>
              <a:spcAft>
                <a:spcPts val="0"/>
              </a:spcAft>
              <a:buNone/>
            </a:pPr>
            <a:r>
              <a:rPr lang="en-US" dirty="0"/>
              <a:t>    result[] = [-1] * n  # Result array to store the job sequence</a:t>
            </a:r>
          </a:p>
          <a:p>
            <a:pPr marL="0" lvl="0" indent="0" algn="ctr" rtl="0">
              <a:spcBef>
                <a:spcPts val="0"/>
              </a:spcBef>
              <a:spcAft>
                <a:spcPts val="0"/>
              </a:spcAft>
              <a:buNone/>
            </a:pPr>
            <a:r>
              <a:rPr lang="en-US" dirty="0"/>
              <a:t>    slot[] = [false] * n  # Slot array to keep track of occupied slots</a:t>
            </a:r>
          </a:p>
          <a:p>
            <a:pPr marL="0" lvl="0" indent="0" algn="ctr" rtl="0">
              <a:spcBef>
                <a:spcPts val="0"/>
              </a:spcBef>
              <a:spcAft>
                <a:spcPts val="0"/>
              </a:spcAft>
              <a:buNone/>
            </a:pPr>
            <a:r>
              <a:rPr lang="en-US" dirty="0"/>
              <a:t>    </a:t>
            </a:r>
          </a:p>
          <a:p>
            <a:pPr marL="0" lvl="0" indent="0" algn="ctr" rtl="0">
              <a:spcBef>
                <a:spcPts val="0"/>
              </a:spcBef>
              <a:spcAft>
                <a:spcPts val="0"/>
              </a:spcAft>
              <a:buNone/>
            </a:pPr>
            <a:r>
              <a:rPr lang="en-US" dirty="0"/>
              <a:t>     </a:t>
            </a:r>
            <a:r>
              <a:rPr lang="en-US" b="1" dirty="0">
                <a:solidFill>
                  <a:schemeClr val="bg1">
                    <a:lumMod val="50000"/>
                    <a:lumOff val="50000"/>
                  </a:schemeClr>
                </a:solidFill>
              </a:rPr>
              <a:t>Step 3: </a:t>
            </a:r>
            <a:r>
              <a:rPr lang="en-US" dirty="0"/>
              <a:t>Iterate over each job</a:t>
            </a:r>
          </a:p>
          <a:p>
            <a:pPr marL="0" lvl="0" indent="0" algn="ctr" rtl="0">
              <a:spcBef>
                <a:spcPts val="0"/>
              </a:spcBef>
              <a:spcAft>
                <a:spcPts val="0"/>
              </a:spcAft>
              <a:buNone/>
            </a:pPr>
            <a:r>
              <a:rPr lang="en-US" dirty="0"/>
              <a:t>    for </a:t>
            </a:r>
            <a:r>
              <a:rPr lang="en-US" dirty="0" err="1"/>
              <a:t>i</a:t>
            </a:r>
            <a:r>
              <a:rPr lang="en-US" dirty="0"/>
              <a:t> = 0 to n-1:</a:t>
            </a:r>
          </a:p>
          <a:p>
            <a:pPr marL="0" lvl="0" indent="0" algn="ctr" rtl="0">
              <a:spcBef>
                <a:spcPts val="0"/>
              </a:spcBef>
              <a:spcAft>
                <a:spcPts val="0"/>
              </a:spcAft>
              <a:buNone/>
            </a:pPr>
            <a:r>
              <a:rPr lang="en-US" dirty="0"/>
              <a:t>Find a free slot for this job (from </a:t>
            </a:r>
            <a:r>
              <a:rPr lang="en-US" dirty="0" err="1"/>
              <a:t>job.deadline</a:t>
            </a:r>
            <a:r>
              <a:rPr lang="en-US" dirty="0"/>
              <a:t> to 0)</a:t>
            </a:r>
          </a:p>
          <a:p>
            <a:pPr marL="0" lvl="0" indent="0" algn="ctr" rtl="0">
              <a:spcBef>
                <a:spcPts val="0"/>
              </a:spcBef>
              <a:spcAft>
                <a:spcPts val="0"/>
              </a:spcAft>
              <a:buNone/>
            </a:pPr>
            <a:r>
              <a:rPr lang="en-US" dirty="0"/>
              <a:t>        for j = min(jobs[</a:t>
            </a:r>
            <a:r>
              <a:rPr lang="en-US" dirty="0" err="1"/>
              <a:t>i</a:t>
            </a:r>
            <a:r>
              <a:rPr lang="en-US" dirty="0"/>
              <a:t>].deadline, n)-1 down to 0:</a:t>
            </a:r>
          </a:p>
          <a:p>
            <a:pPr marL="0" lvl="0" indent="0" algn="ctr" rtl="0">
              <a:spcBef>
                <a:spcPts val="0"/>
              </a:spcBef>
              <a:spcAft>
                <a:spcPts val="0"/>
              </a:spcAft>
              <a:buNone/>
            </a:pPr>
            <a:r>
              <a:rPr lang="en-US" dirty="0"/>
              <a:t>If slot j is free, assign job </a:t>
            </a:r>
            <a:r>
              <a:rPr lang="en-US" dirty="0" err="1"/>
              <a:t>i</a:t>
            </a:r>
            <a:r>
              <a:rPr lang="en-US" dirty="0"/>
              <a:t> to this slot</a:t>
            </a:r>
          </a:p>
          <a:p>
            <a:pPr marL="0" lvl="0" indent="0" algn="ctr" rtl="0">
              <a:spcBef>
                <a:spcPts val="0"/>
              </a:spcBef>
              <a:spcAft>
                <a:spcPts val="0"/>
              </a:spcAft>
              <a:buNone/>
            </a:pPr>
            <a:r>
              <a:rPr lang="en-US" dirty="0"/>
              <a:t>            if slot[j] == false:</a:t>
            </a:r>
          </a:p>
          <a:p>
            <a:pPr marL="0" lvl="0" indent="0" algn="ctr" rtl="0">
              <a:spcBef>
                <a:spcPts val="0"/>
              </a:spcBef>
              <a:spcAft>
                <a:spcPts val="0"/>
              </a:spcAft>
              <a:buNone/>
            </a:pPr>
            <a:r>
              <a:rPr lang="en-US" dirty="0"/>
              <a:t>                result[j] = </a:t>
            </a:r>
            <a:r>
              <a:rPr lang="en-US" dirty="0" err="1"/>
              <a:t>i</a:t>
            </a:r>
            <a:r>
              <a:rPr lang="en-US" dirty="0"/>
              <a:t>   Assign job </a:t>
            </a:r>
            <a:r>
              <a:rPr lang="en-US" dirty="0" err="1"/>
              <a:t>i</a:t>
            </a:r>
            <a:r>
              <a:rPr lang="en-US" dirty="0"/>
              <a:t> to result[j]</a:t>
            </a:r>
          </a:p>
        </p:txBody>
      </p:sp>
      <p:cxnSp>
        <p:nvCxnSpPr>
          <p:cNvPr id="311" name="Google Shape;311;p45"/>
          <p:cNvCxnSpPr/>
          <p:nvPr/>
        </p:nvCxnSpPr>
        <p:spPr>
          <a:xfrm flipH="1">
            <a:off x="565275" y="2705625"/>
            <a:ext cx="1644000" cy="853200"/>
          </a:xfrm>
          <a:prstGeom prst="bentConnector3">
            <a:avLst>
              <a:gd name="adj1" fmla="val 50000"/>
            </a:avLst>
          </a:prstGeom>
          <a:noFill/>
          <a:ln w="28575" cap="flat" cmpd="sng">
            <a:solidFill>
              <a:schemeClr val="dk2"/>
            </a:solidFill>
            <a:prstDash val="solid"/>
            <a:round/>
            <a:headEnd type="oval" w="med" len="med"/>
            <a:tailEnd type="none" w="med" len="med"/>
          </a:ln>
        </p:spPr>
      </p:cxnSp>
      <p:cxnSp>
        <p:nvCxnSpPr>
          <p:cNvPr id="312" name="Google Shape;312;p45"/>
          <p:cNvCxnSpPr/>
          <p:nvPr/>
        </p:nvCxnSpPr>
        <p:spPr>
          <a:xfrm rot="-5400000" flipH="1">
            <a:off x="6296025" y="2995275"/>
            <a:ext cx="3068700" cy="391500"/>
          </a:xfrm>
          <a:prstGeom prst="bentConnector3">
            <a:avLst>
              <a:gd name="adj1" fmla="val 50000"/>
            </a:avLst>
          </a:prstGeom>
          <a:noFill/>
          <a:ln w="28575" cap="flat" cmpd="sng">
            <a:solidFill>
              <a:schemeClr val="dk2"/>
            </a:solidFill>
            <a:prstDash val="solid"/>
            <a:round/>
            <a:headEnd type="oval" w="med" len="med"/>
            <a:tailEnd type="none" w="med" len="med"/>
          </a:ln>
        </p:spPr>
      </p:cxn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01"/>
        <p:cNvGrpSpPr/>
        <p:nvPr/>
      </p:nvGrpSpPr>
      <p:grpSpPr>
        <a:xfrm>
          <a:off x="0" y="0"/>
          <a:ext cx="0" cy="0"/>
          <a:chOff x="0" y="0"/>
          <a:chExt cx="0" cy="0"/>
        </a:xfrm>
      </p:grpSpPr>
      <p:sp>
        <p:nvSpPr>
          <p:cNvPr id="302" name="Google Shape;302;p4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dirty="0">
                <a:solidFill>
                  <a:schemeClr val="dk2"/>
                </a:solidFill>
              </a:rPr>
              <a:t>ALGORITHM</a:t>
            </a:r>
            <a:endParaRPr dirty="0">
              <a:solidFill>
                <a:schemeClr val="dk2"/>
              </a:solidFill>
            </a:endParaRPr>
          </a:p>
        </p:txBody>
      </p:sp>
      <p:sp>
        <p:nvSpPr>
          <p:cNvPr id="303" name="Google Shape;303;p45"/>
          <p:cNvSpPr txBox="1">
            <a:spLocks noGrp="1"/>
          </p:cNvSpPr>
          <p:nvPr>
            <p:ph type="subTitle" idx="1"/>
          </p:nvPr>
        </p:nvSpPr>
        <p:spPr>
          <a:xfrm>
            <a:off x="1750370" y="1132454"/>
            <a:ext cx="5524314" cy="3566021"/>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 slot[j] = true  # Mark this slot as occupied</a:t>
            </a:r>
          </a:p>
          <a:p>
            <a:pPr marL="0" lvl="0" indent="0" algn="ctr" rtl="0">
              <a:spcBef>
                <a:spcPts val="0"/>
              </a:spcBef>
              <a:spcAft>
                <a:spcPts val="0"/>
              </a:spcAft>
              <a:buNone/>
            </a:pPr>
            <a:r>
              <a:rPr lang="en-US" dirty="0"/>
              <a:t>                break</a:t>
            </a:r>
          </a:p>
          <a:p>
            <a:pPr marL="0" lvl="0" indent="0" algn="ctr" rtl="0">
              <a:spcBef>
                <a:spcPts val="0"/>
              </a:spcBef>
              <a:spcAft>
                <a:spcPts val="0"/>
              </a:spcAft>
              <a:buNone/>
            </a:pPr>
            <a:r>
              <a:rPr lang="en-US" dirty="0"/>
              <a:t>    </a:t>
            </a:r>
          </a:p>
          <a:p>
            <a:pPr marL="0" lvl="0" indent="0" algn="ctr" rtl="0">
              <a:spcBef>
                <a:spcPts val="0"/>
              </a:spcBef>
              <a:spcAft>
                <a:spcPts val="0"/>
              </a:spcAft>
              <a:buNone/>
            </a:pPr>
            <a:r>
              <a:rPr lang="en-US" dirty="0">
                <a:solidFill>
                  <a:schemeClr val="bg1">
                    <a:lumMod val="50000"/>
                    <a:lumOff val="50000"/>
                  </a:schemeClr>
                </a:solidFill>
              </a:rPr>
              <a:t>    </a:t>
            </a:r>
            <a:r>
              <a:rPr lang="en-US" b="1" dirty="0">
                <a:solidFill>
                  <a:schemeClr val="bg1">
                    <a:lumMod val="50000"/>
                    <a:lumOff val="50000"/>
                  </a:schemeClr>
                </a:solidFill>
              </a:rPr>
              <a:t>Step 4: </a:t>
            </a:r>
            <a:r>
              <a:rPr lang="en-US" dirty="0"/>
              <a:t>Print the result</a:t>
            </a:r>
          </a:p>
          <a:p>
            <a:pPr marL="0" lvl="0" indent="0" algn="ctr" rtl="0">
              <a:spcBef>
                <a:spcPts val="0"/>
              </a:spcBef>
              <a:spcAft>
                <a:spcPts val="0"/>
              </a:spcAft>
              <a:buNone/>
            </a:pPr>
            <a:r>
              <a:rPr lang="en-US" dirty="0"/>
              <a:t>    print "Job sequence to maximize profit:"</a:t>
            </a:r>
          </a:p>
          <a:p>
            <a:pPr marL="0" lvl="0" indent="0" algn="ctr" rtl="0">
              <a:spcBef>
                <a:spcPts val="0"/>
              </a:spcBef>
              <a:spcAft>
                <a:spcPts val="0"/>
              </a:spcAft>
              <a:buNone/>
            </a:pPr>
            <a:r>
              <a:rPr lang="en-US" dirty="0"/>
              <a:t>    for </a:t>
            </a:r>
            <a:r>
              <a:rPr lang="en-US" dirty="0" err="1"/>
              <a:t>i</a:t>
            </a:r>
            <a:r>
              <a:rPr lang="en-US" dirty="0"/>
              <a:t> = 0 to n-1:</a:t>
            </a:r>
          </a:p>
          <a:p>
            <a:pPr marL="0" lvl="0" indent="0" algn="ctr" rtl="0">
              <a:spcBef>
                <a:spcPts val="0"/>
              </a:spcBef>
              <a:spcAft>
                <a:spcPts val="0"/>
              </a:spcAft>
              <a:buNone/>
            </a:pPr>
            <a:r>
              <a:rPr lang="en-US" dirty="0"/>
              <a:t>        if result[</a:t>
            </a:r>
            <a:r>
              <a:rPr lang="en-US" dirty="0" err="1"/>
              <a:t>i</a:t>
            </a:r>
            <a:r>
              <a:rPr lang="en-US" dirty="0"/>
              <a:t>] != -1:</a:t>
            </a:r>
          </a:p>
          <a:p>
            <a:pPr marL="0" lvl="0" indent="0" algn="ctr" rtl="0">
              <a:spcBef>
                <a:spcPts val="0"/>
              </a:spcBef>
              <a:spcAft>
                <a:spcPts val="0"/>
              </a:spcAft>
              <a:buNone/>
            </a:pPr>
            <a:r>
              <a:rPr lang="en-US" dirty="0"/>
              <a:t>            print "Job", jobs[result[</a:t>
            </a:r>
            <a:r>
              <a:rPr lang="en-US" dirty="0" err="1"/>
              <a:t>i</a:t>
            </a:r>
            <a:r>
              <a:rPr lang="en-US" dirty="0"/>
              <a:t>]].id</a:t>
            </a:r>
          </a:p>
        </p:txBody>
      </p:sp>
      <p:cxnSp>
        <p:nvCxnSpPr>
          <p:cNvPr id="311" name="Google Shape;311;p45"/>
          <p:cNvCxnSpPr/>
          <p:nvPr/>
        </p:nvCxnSpPr>
        <p:spPr>
          <a:xfrm flipH="1">
            <a:off x="565275" y="2705625"/>
            <a:ext cx="1644000" cy="853200"/>
          </a:xfrm>
          <a:prstGeom prst="bentConnector3">
            <a:avLst>
              <a:gd name="adj1" fmla="val 50000"/>
            </a:avLst>
          </a:prstGeom>
          <a:noFill/>
          <a:ln w="28575" cap="flat" cmpd="sng">
            <a:solidFill>
              <a:schemeClr val="dk2"/>
            </a:solidFill>
            <a:prstDash val="solid"/>
            <a:round/>
            <a:headEnd type="oval" w="med" len="med"/>
            <a:tailEnd type="none" w="med" len="med"/>
          </a:ln>
        </p:spPr>
      </p:cxnSp>
      <p:cxnSp>
        <p:nvCxnSpPr>
          <p:cNvPr id="312" name="Google Shape;312;p45"/>
          <p:cNvCxnSpPr/>
          <p:nvPr/>
        </p:nvCxnSpPr>
        <p:spPr>
          <a:xfrm rot="-5400000" flipH="1">
            <a:off x="6296025" y="2995275"/>
            <a:ext cx="3068700" cy="391500"/>
          </a:xfrm>
          <a:prstGeom prst="bentConnector3">
            <a:avLst>
              <a:gd name="adj1" fmla="val 50000"/>
            </a:avLst>
          </a:prstGeom>
          <a:noFill/>
          <a:ln w="28575" cap="flat" cmpd="sng">
            <a:solidFill>
              <a:schemeClr val="dk2"/>
            </a:solidFill>
            <a:prstDash val="solid"/>
            <a:round/>
            <a:headEnd type="oval" w="med" len="med"/>
            <a:tailEnd type="none" w="med" len="med"/>
          </a:ln>
        </p:spPr>
      </p:cxnSp>
    </p:spTree>
    <p:extLst>
      <p:ext uri="{BB962C8B-B14F-4D97-AF65-F5344CB8AC3E}">
        <p14:creationId xmlns:p14="http://schemas.microsoft.com/office/powerpoint/2010/main" val="33202519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16"/>
        <p:cNvGrpSpPr/>
        <p:nvPr/>
      </p:nvGrpSpPr>
      <p:grpSpPr>
        <a:xfrm>
          <a:off x="0" y="0"/>
          <a:ext cx="0" cy="0"/>
          <a:chOff x="0" y="0"/>
          <a:chExt cx="0" cy="0"/>
        </a:xfrm>
      </p:grpSpPr>
      <p:sp>
        <p:nvSpPr>
          <p:cNvPr id="317" name="Google Shape;317;p46"/>
          <p:cNvSpPr txBox="1">
            <a:spLocks noGrp="1"/>
          </p:cNvSpPr>
          <p:nvPr>
            <p:ph type="title"/>
          </p:nvPr>
        </p:nvSpPr>
        <p:spPr>
          <a:xfrm>
            <a:off x="720000" y="445025"/>
            <a:ext cx="7710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dirty="0">
                <a:solidFill>
                  <a:schemeClr val="dk2"/>
                </a:solidFill>
              </a:rPr>
              <a:t>EXAMPLE</a:t>
            </a:r>
            <a:endParaRPr dirty="0">
              <a:solidFill>
                <a:schemeClr val="dk2"/>
              </a:solidFill>
            </a:endParaRPr>
          </a:p>
        </p:txBody>
      </p:sp>
      <p:sp>
        <p:nvSpPr>
          <p:cNvPr id="318" name="Google Shape;318;p46"/>
          <p:cNvSpPr txBox="1">
            <a:spLocks noGrp="1"/>
          </p:cNvSpPr>
          <p:nvPr>
            <p:ph type="subTitle" idx="1"/>
          </p:nvPr>
        </p:nvSpPr>
        <p:spPr>
          <a:xfrm>
            <a:off x="948600" y="1700300"/>
            <a:ext cx="4294800" cy="229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IN" dirty="0"/>
              <a:t>Given, 5 problems :</a:t>
            </a:r>
          </a:p>
          <a:p>
            <a:pPr marL="0" lvl="0" indent="0" algn="l" rtl="0">
              <a:spcBef>
                <a:spcPts val="0"/>
              </a:spcBef>
              <a:spcAft>
                <a:spcPts val="0"/>
              </a:spcAft>
              <a:buClr>
                <a:schemeClr val="dk1"/>
              </a:buClr>
              <a:buSzPts val="1100"/>
              <a:buFont typeface="Arial"/>
              <a:buNone/>
            </a:pPr>
            <a:endParaRPr dirty="0"/>
          </a:p>
        </p:txBody>
      </p:sp>
      <p:cxnSp>
        <p:nvCxnSpPr>
          <p:cNvPr id="319" name="Google Shape;319;p46"/>
          <p:cNvCxnSpPr/>
          <p:nvPr/>
        </p:nvCxnSpPr>
        <p:spPr>
          <a:xfrm rot="-5400000" flipH="1">
            <a:off x="7117975" y="3582375"/>
            <a:ext cx="1644000" cy="626400"/>
          </a:xfrm>
          <a:prstGeom prst="bentConnector3">
            <a:avLst>
              <a:gd name="adj1" fmla="val 50000"/>
            </a:avLst>
          </a:prstGeom>
          <a:noFill/>
          <a:ln w="28575" cap="flat" cmpd="sng">
            <a:solidFill>
              <a:schemeClr val="dk2"/>
            </a:solidFill>
            <a:prstDash val="solid"/>
            <a:round/>
            <a:headEnd type="oval" w="med" len="med"/>
            <a:tailEnd type="none" w="med" len="med"/>
          </a:ln>
        </p:spPr>
      </p:cxnSp>
      <p:cxnSp>
        <p:nvCxnSpPr>
          <p:cNvPr id="320" name="Google Shape;320;p46"/>
          <p:cNvCxnSpPr/>
          <p:nvPr/>
        </p:nvCxnSpPr>
        <p:spPr>
          <a:xfrm rot="10800000" flipH="1">
            <a:off x="5693075" y="1593750"/>
            <a:ext cx="3014100" cy="931800"/>
          </a:xfrm>
          <a:prstGeom prst="bentConnector3">
            <a:avLst>
              <a:gd name="adj1" fmla="val 50000"/>
            </a:avLst>
          </a:prstGeom>
          <a:noFill/>
          <a:ln w="28575" cap="flat" cmpd="sng">
            <a:solidFill>
              <a:schemeClr val="dk2"/>
            </a:solidFill>
            <a:prstDash val="solid"/>
            <a:round/>
            <a:headEnd type="oval" w="med" len="med"/>
            <a:tailEnd type="none" w="med" len="med"/>
          </a:ln>
        </p:spPr>
      </p:cxnSp>
      <p:pic>
        <p:nvPicPr>
          <p:cNvPr id="5" name="Picture 4">
            <a:extLst>
              <a:ext uri="{FF2B5EF4-FFF2-40B4-BE49-F238E27FC236}">
                <a16:creationId xmlns:a16="http://schemas.microsoft.com/office/drawing/2014/main" id="{742DBFD9-FA15-F286-2B3D-3908A15DF3F0}"/>
              </a:ext>
            </a:extLst>
          </p:cNvPr>
          <p:cNvPicPr>
            <a:picLocks noChangeAspect="1"/>
          </p:cNvPicPr>
          <p:nvPr/>
        </p:nvPicPr>
        <p:blipFill>
          <a:blip r:embed="rId3"/>
          <a:stretch>
            <a:fillRect/>
          </a:stretch>
        </p:blipFill>
        <p:spPr>
          <a:xfrm>
            <a:off x="830515" y="2757790"/>
            <a:ext cx="6425799" cy="1747304"/>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16"/>
        <p:cNvGrpSpPr/>
        <p:nvPr/>
      </p:nvGrpSpPr>
      <p:grpSpPr>
        <a:xfrm>
          <a:off x="0" y="0"/>
          <a:ext cx="0" cy="0"/>
          <a:chOff x="0" y="0"/>
          <a:chExt cx="0" cy="0"/>
        </a:xfrm>
      </p:grpSpPr>
      <p:sp>
        <p:nvSpPr>
          <p:cNvPr id="317" name="Google Shape;317;p46"/>
          <p:cNvSpPr txBox="1">
            <a:spLocks noGrp="1"/>
          </p:cNvSpPr>
          <p:nvPr>
            <p:ph type="title"/>
          </p:nvPr>
        </p:nvSpPr>
        <p:spPr>
          <a:xfrm>
            <a:off x="720000" y="445025"/>
            <a:ext cx="7710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dirty="0">
                <a:solidFill>
                  <a:schemeClr val="dk2"/>
                </a:solidFill>
              </a:rPr>
              <a:t>EXAMPLE</a:t>
            </a:r>
            <a:endParaRPr dirty="0">
              <a:solidFill>
                <a:schemeClr val="dk2"/>
              </a:solidFill>
            </a:endParaRPr>
          </a:p>
        </p:txBody>
      </p:sp>
      <p:sp>
        <p:nvSpPr>
          <p:cNvPr id="318" name="Google Shape;318;p46"/>
          <p:cNvSpPr txBox="1">
            <a:spLocks noGrp="1"/>
          </p:cNvSpPr>
          <p:nvPr>
            <p:ph type="subTitle" idx="1"/>
          </p:nvPr>
        </p:nvSpPr>
        <p:spPr>
          <a:xfrm>
            <a:off x="948600" y="1700300"/>
            <a:ext cx="4294800" cy="229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IN" dirty="0"/>
              <a:t>Sort the jobs in decreasing order of their profits:</a:t>
            </a:r>
            <a:endParaRPr dirty="0"/>
          </a:p>
        </p:txBody>
      </p:sp>
      <p:cxnSp>
        <p:nvCxnSpPr>
          <p:cNvPr id="319" name="Google Shape;319;p46"/>
          <p:cNvCxnSpPr/>
          <p:nvPr/>
        </p:nvCxnSpPr>
        <p:spPr>
          <a:xfrm rot="-5400000" flipH="1">
            <a:off x="7117975" y="3582375"/>
            <a:ext cx="1644000" cy="626400"/>
          </a:xfrm>
          <a:prstGeom prst="bentConnector3">
            <a:avLst>
              <a:gd name="adj1" fmla="val 50000"/>
            </a:avLst>
          </a:prstGeom>
          <a:noFill/>
          <a:ln w="28575" cap="flat" cmpd="sng">
            <a:solidFill>
              <a:schemeClr val="dk2"/>
            </a:solidFill>
            <a:prstDash val="solid"/>
            <a:round/>
            <a:headEnd type="oval" w="med" len="med"/>
            <a:tailEnd type="none" w="med" len="med"/>
          </a:ln>
        </p:spPr>
      </p:cxnSp>
      <p:cxnSp>
        <p:nvCxnSpPr>
          <p:cNvPr id="320" name="Google Shape;320;p46"/>
          <p:cNvCxnSpPr/>
          <p:nvPr/>
        </p:nvCxnSpPr>
        <p:spPr>
          <a:xfrm rot="10800000" flipH="1">
            <a:off x="5693075" y="1593750"/>
            <a:ext cx="3014100" cy="931800"/>
          </a:xfrm>
          <a:prstGeom prst="bentConnector3">
            <a:avLst>
              <a:gd name="adj1" fmla="val 50000"/>
            </a:avLst>
          </a:prstGeom>
          <a:noFill/>
          <a:ln w="28575" cap="flat" cmpd="sng">
            <a:solidFill>
              <a:schemeClr val="dk2"/>
            </a:solidFill>
            <a:prstDash val="solid"/>
            <a:round/>
            <a:headEnd type="oval" w="med" len="med"/>
            <a:tailEnd type="none" w="med" len="med"/>
          </a:ln>
        </p:spPr>
      </p:cxnSp>
      <p:pic>
        <p:nvPicPr>
          <p:cNvPr id="3" name="Picture 2">
            <a:extLst>
              <a:ext uri="{FF2B5EF4-FFF2-40B4-BE49-F238E27FC236}">
                <a16:creationId xmlns:a16="http://schemas.microsoft.com/office/drawing/2014/main" id="{F0FF3068-F6E0-902C-605D-D3B85273426A}"/>
              </a:ext>
            </a:extLst>
          </p:cNvPr>
          <p:cNvPicPr>
            <a:picLocks noChangeAspect="1"/>
          </p:cNvPicPr>
          <p:nvPr/>
        </p:nvPicPr>
        <p:blipFill>
          <a:blip r:embed="rId3"/>
          <a:stretch>
            <a:fillRect/>
          </a:stretch>
        </p:blipFill>
        <p:spPr>
          <a:xfrm>
            <a:off x="776385" y="2811336"/>
            <a:ext cx="6115070" cy="1713303"/>
          </a:xfrm>
          <a:prstGeom prst="rect">
            <a:avLst/>
          </a:prstGeom>
        </p:spPr>
      </p:pic>
    </p:spTree>
    <p:extLst>
      <p:ext uri="{BB962C8B-B14F-4D97-AF65-F5344CB8AC3E}">
        <p14:creationId xmlns:p14="http://schemas.microsoft.com/office/powerpoint/2010/main" val="12611526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16"/>
        <p:cNvGrpSpPr/>
        <p:nvPr/>
      </p:nvGrpSpPr>
      <p:grpSpPr>
        <a:xfrm>
          <a:off x="0" y="0"/>
          <a:ext cx="0" cy="0"/>
          <a:chOff x="0" y="0"/>
          <a:chExt cx="0" cy="0"/>
        </a:xfrm>
      </p:grpSpPr>
      <p:sp>
        <p:nvSpPr>
          <p:cNvPr id="317" name="Google Shape;317;p46"/>
          <p:cNvSpPr txBox="1">
            <a:spLocks noGrp="1"/>
          </p:cNvSpPr>
          <p:nvPr>
            <p:ph type="title"/>
          </p:nvPr>
        </p:nvSpPr>
        <p:spPr>
          <a:xfrm>
            <a:off x="720000" y="445025"/>
            <a:ext cx="7710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dirty="0">
                <a:solidFill>
                  <a:schemeClr val="dk2"/>
                </a:solidFill>
              </a:rPr>
              <a:t>EXAMPLE</a:t>
            </a:r>
            <a:endParaRPr dirty="0">
              <a:solidFill>
                <a:schemeClr val="dk2"/>
              </a:solidFill>
            </a:endParaRPr>
          </a:p>
        </p:txBody>
      </p:sp>
      <p:cxnSp>
        <p:nvCxnSpPr>
          <p:cNvPr id="319" name="Google Shape;319;p46"/>
          <p:cNvCxnSpPr/>
          <p:nvPr/>
        </p:nvCxnSpPr>
        <p:spPr>
          <a:xfrm rot="-5400000" flipH="1">
            <a:off x="7117975" y="3582375"/>
            <a:ext cx="1644000" cy="626400"/>
          </a:xfrm>
          <a:prstGeom prst="bentConnector3">
            <a:avLst>
              <a:gd name="adj1" fmla="val 50000"/>
            </a:avLst>
          </a:prstGeom>
          <a:noFill/>
          <a:ln w="28575" cap="flat" cmpd="sng">
            <a:solidFill>
              <a:schemeClr val="dk2"/>
            </a:solidFill>
            <a:prstDash val="solid"/>
            <a:round/>
            <a:headEnd type="oval" w="med" len="med"/>
            <a:tailEnd type="none" w="med" len="med"/>
          </a:ln>
        </p:spPr>
      </p:cxnSp>
      <p:cxnSp>
        <p:nvCxnSpPr>
          <p:cNvPr id="320" name="Google Shape;320;p46"/>
          <p:cNvCxnSpPr/>
          <p:nvPr/>
        </p:nvCxnSpPr>
        <p:spPr>
          <a:xfrm rot="10800000" flipH="1">
            <a:off x="5693075" y="1593750"/>
            <a:ext cx="3014100" cy="931800"/>
          </a:xfrm>
          <a:prstGeom prst="bentConnector3">
            <a:avLst>
              <a:gd name="adj1" fmla="val 50000"/>
            </a:avLst>
          </a:prstGeom>
          <a:noFill/>
          <a:ln w="28575" cap="flat" cmpd="sng">
            <a:solidFill>
              <a:schemeClr val="dk2"/>
            </a:solidFill>
            <a:prstDash val="solid"/>
            <a:round/>
            <a:headEnd type="oval" w="med" len="med"/>
            <a:tailEnd type="none" w="med" len="med"/>
          </a:ln>
        </p:spPr>
      </p:cxnSp>
      <p:sp>
        <p:nvSpPr>
          <p:cNvPr id="4" name="Rectangle 2">
            <a:extLst>
              <a:ext uri="{FF2B5EF4-FFF2-40B4-BE49-F238E27FC236}">
                <a16:creationId xmlns:a16="http://schemas.microsoft.com/office/drawing/2014/main" id="{6C2F8797-0E4F-B975-E67B-36A9E8DFAA42}"/>
              </a:ext>
            </a:extLst>
          </p:cNvPr>
          <p:cNvSpPr>
            <a:spLocks noGrp="1" noChangeArrowheads="1"/>
          </p:cNvSpPr>
          <p:nvPr>
            <p:ph type="subTitle" idx="1"/>
          </p:nvPr>
        </p:nvSpPr>
        <p:spPr bwMode="auto">
          <a:xfrm>
            <a:off x="816644" y="1130145"/>
            <a:ext cx="6167073" cy="33855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solidFill>
                  <a:schemeClr val="tx1"/>
                </a:solidFill>
                <a:effectLst/>
                <a:latin typeface="+mn-lt"/>
              </a:rPr>
              <a:t>Step 2: Initialize Result and Slot Arrays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mn-lt"/>
              </a:rPr>
              <a:t>result[]: To store the job sequence.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mn-lt"/>
              </a:rPr>
              <a:t>slot[]: To keep track of free time slots.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mn-lt"/>
              </a:rPr>
              <a:t>Initially:</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mn-lt"/>
              </a:rPr>
              <a:t>result[] = [-1, -1, -1] (since there are at most 3 slots based on the maximum</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US" b="0" i="0" u="none" strike="noStrike" cap="none" normalizeH="0" baseline="0" dirty="0">
                <a:ln>
                  <a:noFill/>
                </a:ln>
                <a:solidFill>
                  <a:schemeClr val="tx1"/>
                </a:solidFill>
                <a:effectLst/>
                <a:latin typeface="+mn-lt"/>
              </a:rPr>
              <a:t> deadline).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mn-lt"/>
              </a:rPr>
              <a:t>slot[] = [false, false, false] (all slots are free).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solidFill>
                  <a:schemeClr val="tx1"/>
                </a:solidFill>
                <a:effectLst/>
                <a:latin typeface="Arial" panose="020B0604020202020204" pitchFamily="34" charset="0"/>
              </a:rPr>
              <a:t>Step 3: Place Jobs in Slots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solidFill>
                  <a:schemeClr val="tx1"/>
                </a:solidFill>
                <a:effectLst/>
                <a:latin typeface="Arial" panose="020B0604020202020204" pitchFamily="34" charset="0"/>
              </a:rPr>
              <a:t>Job 1:</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Arial" panose="020B0604020202020204" pitchFamily="34" charset="0"/>
              </a:rPr>
              <a:t>Profit: 100, Deadline: 2</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Arial" panose="020B0604020202020204" pitchFamily="34" charset="0"/>
              </a:rPr>
              <a:t>Find the latest free slot before or on the deadline 2.</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Arial" panose="020B0604020202020204" pitchFamily="34" charset="0"/>
              </a:rPr>
              <a:t>Slot 2 is free, so place Job 1 in slot 2.</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7146292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16"/>
        <p:cNvGrpSpPr/>
        <p:nvPr/>
      </p:nvGrpSpPr>
      <p:grpSpPr>
        <a:xfrm>
          <a:off x="0" y="0"/>
          <a:ext cx="0" cy="0"/>
          <a:chOff x="0" y="0"/>
          <a:chExt cx="0" cy="0"/>
        </a:xfrm>
      </p:grpSpPr>
      <p:sp>
        <p:nvSpPr>
          <p:cNvPr id="317" name="Google Shape;317;p46"/>
          <p:cNvSpPr txBox="1">
            <a:spLocks noGrp="1"/>
          </p:cNvSpPr>
          <p:nvPr>
            <p:ph type="title"/>
          </p:nvPr>
        </p:nvSpPr>
        <p:spPr>
          <a:xfrm>
            <a:off x="720000" y="445025"/>
            <a:ext cx="7710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dirty="0">
                <a:solidFill>
                  <a:schemeClr val="dk2"/>
                </a:solidFill>
              </a:rPr>
              <a:t>EXAMPLE</a:t>
            </a:r>
            <a:endParaRPr dirty="0">
              <a:solidFill>
                <a:schemeClr val="dk2"/>
              </a:solidFill>
            </a:endParaRPr>
          </a:p>
        </p:txBody>
      </p:sp>
      <p:cxnSp>
        <p:nvCxnSpPr>
          <p:cNvPr id="319" name="Google Shape;319;p46"/>
          <p:cNvCxnSpPr/>
          <p:nvPr/>
        </p:nvCxnSpPr>
        <p:spPr>
          <a:xfrm rot="-5400000" flipH="1">
            <a:off x="7117975" y="3582375"/>
            <a:ext cx="1644000" cy="626400"/>
          </a:xfrm>
          <a:prstGeom prst="bentConnector3">
            <a:avLst>
              <a:gd name="adj1" fmla="val 50000"/>
            </a:avLst>
          </a:prstGeom>
          <a:noFill/>
          <a:ln w="28575" cap="flat" cmpd="sng">
            <a:solidFill>
              <a:schemeClr val="dk2"/>
            </a:solidFill>
            <a:prstDash val="solid"/>
            <a:round/>
            <a:headEnd type="oval" w="med" len="med"/>
            <a:tailEnd type="none" w="med" len="med"/>
          </a:ln>
        </p:spPr>
      </p:cxnSp>
      <p:cxnSp>
        <p:nvCxnSpPr>
          <p:cNvPr id="320" name="Google Shape;320;p46"/>
          <p:cNvCxnSpPr/>
          <p:nvPr/>
        </p:nvCxnSpPr>
        <p:spPr>
          <a:xfrm rot="10800000" flipH="1">
            <a:off x="5693075" y="1593750"/>
            <a:ext cx="3014100" cy="931800"/>
          </a:xfrm>
          <a:prstGeom prst="bentConnector3">
            <a:avLst>
              <a:gd name="adj1" fmla="val 50000"/>
            </a:avLst>
          </a:prstGeom>
          <a:noFill/>
          <a:ln w="28575" cap="flat" cmpd="sng">
            <a:solidFill>
              <a:schemeClr val="dk2"/>
            </a:solidFill>
            <a:prstDash val="solid"/>
            <a:round/>
            <a:headEnd type="oval" w="med" len="med"/>
            <a:tailEnd type="none" w="med" len="med"/>
          </a:ln>
        </p:spPr>
      </p:cxnSp>
      <p:sp>
        <p:nvSpPr>
          <p:cNvPr id="2" name="Subtitle 1">
            <a:extLst>
              <a:ext uri="{FF2B5EF4-FFF2-40B4-BE49-F238E27FC236}">
                <a16:creationId xmlns:a16="http://schemas.microsoft.com/office/drawing/2014/main" id="{8506D37C-E313-5549-FE85-33CE392044DA}"/>
              </a:ext>
            </a:extLst>
          </p:cNvPr>
          <p:cNvSpPr>
            <a:spLocks noGrp="1" noChangeArrowheads="1"/>
          </p:cNvSpPr>
          <p:nvPr>
            <p:ph type="subTitle" idx="1"/>
          </p:nvPr>
        </p:nvSpPr>
        <p:spPr bwMode="auto">
          <a:xfrm>
            <a:off x="890825" y="962207"/>
            <a:ext cx="5792710" cy="38472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mj-lt"/>
              </a:rPr>
              <a:t>Updated arrays: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mj-lt"/>
              </a:rPr>
              <a:t>result[] = [-1, 1, -1]</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mj-lt"/>
              </a:rPr>
              <a:t>slot[] = [false, true, false]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1" i="0" u="none" strike="noStrike" cap="none" normalizeH="0" baseline="0" dirty="0">
              <a:ln>
                <a:noFill/>
              </a:ln>
              <a:solidFill>
                <a:schemeClr val="tx1"/>
              </a:solidFill>
              <a:effectLst/>
              <a:latin typeface="+mj-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solidFill>
                  <a:schemeClr val="tx1"/>
                </a:solidFill>
                <a:effectLst/>
                <a:latin typeface="+mj-lt"/>
              </a:rPr>
              <a:t>Job 3:</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mj-lt"/>
              </a:rPr>
              <a:t>Profit: 27, Deadline: 2</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mj-lt"/>
              </a:rPr>
              <a:t>Find the latest free slot before or on the deadline 2.</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mj-lt"/>
              </a:rPr>
              <a:t>Slot 1 is free, so place Job 3 in slot 1.</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mj-lt"/>
              </a:rPr>
              <a:t>Updated arrays: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mj-lt"/>
              </a:rPr>
              <a:t>result[] = [3, 1, -1]</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mj-lt"/>
              </a:rPr>
              <a:t>slot[] = [true, true, false]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1" i="0" u="none" strike="noStrike" cap="none" normalizeH="0" baseline="0" dirty="0">
              <a:ln>
                <a:noFill/>
              </a:ln>
              <a:solidFill>
                <a:schemeClr val="tx1"/>
              </a:solidFill>
              <a:effectLst/>
              <a:latin typeface="+mj-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solidFill>
                  <a:schemeClr val="tx1"/>
                </a:solidFill>
                <a:effectLst/>
                <a:latin typeface="+mj-lt"/>
              </a:rPr>
              <a:t>Job 4:</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mj-lt"/>
              </a:rPr>
              <a:t>Profit: 25, Deadline: 1</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mj-lt"/>
              </a:rPr>
              <a:t>Find the latest free slot before or on the deadline 1.</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mj-lt"/>
              </a:rPr>
              <a:t>Slot 1 is already occupied, so Job 4 cannot be scheduled</a:t>
            </a:r>
            <a:r>
              <a:rPr kumimoji="0" lang="en-US" altLang="en-US" sz="1600" b="0" i="0" u="none" strike="noStrike" cap="none" normalizeH="0" baseline="0" dirty="0">
                <a:ln>
                  <a:noFill/>
                </a:ln>
                <a:solidFill>
                  <a:schemeClr val="tx1"/>
                </a:solidFill>
                <a:effectLst/>
                <a:latin typeface="+mj-lt"/>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7989661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16"/>
        <p:cNvGrpSpPr/>
        <p:nvPr/>
      </p:nvGrpSpPr>
      <p:grpSpPr>
        <a:xfrm>
          <a:off x="0" y="0"/>
          <a:ext cx="0" cy="0"/>
          <a:chOff x="0" y="0"/>
          <a:chExt cx="0" cy="0"/>
        </a:xfrm>
      </p:grpSpPr>
      <p:sp>
        <p:nvSpPr>
          <p:cNvPr id="317" name="Google Shape;317;p46"/>
          <p:cNvSpPr txBox="1">
            <a:spLocks noGrp="1"/>
          </p:cNvSpPr>
          <p:nvPr>
            <p:ph type="title"/>
          </p:nvPr>
        </p:nvSpPr>
        <p:spPr>
          <a:xfrm>
            <a:off x="720000" y="445025"/>
            <a:ext cx="7710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dirty="0">
                <a:solidFill>
                  <a:schemeClr val="dk2"/>
                </a:solidFill>
              </a:rPr>
              <a:t>EXAMPLE</a:t>
            </a:r>
            <a:endParaRPr dirty="0">
              <a:solidFill>
                <a:schemeClr val="dk2"/>
              </a:solidFill>
            </a:endParaRPr>
          </a:p>
        </p:txBody>
      </p:sp>
      <p:cxnSp>
        <p:nvCxnSpPr>
          <p:cNvPr id="319" name="Google Shape;319;p46"/>
          <p:cNvCxnSpPr/>
          <p:nvPr/>
        </p:nvCxnSpPr>
        <p:spPr>
          <a:xfrm rot="-5400000" flipH="1">
            <a:off x="7117975" y="3582375"/>
            <a:ext cx="1644000" cy="626400"/>
          </a:xfrm>
          <a:prstGeom prst="bentConnector3">
            <a:avLst>
              <a:gd name="adj1" fmla="val 50000"/>
            </a:avLst>
          </a:prstGeom>
          <a:noFill/>
          <a:ln w="28575" cap="flat" cmpd="sng">
            <a:solidFill>
              <a:schemeClr val="dk2"/>
            </a:solidFill>
            <a:prstDash val="solid"/>
            <a:round/>
            <a:headEnd type="oval" w="med" len="med"/>
            <a:tailEnd type="none" w="med" len="med"/>
          </a:ln>
        </p:spPr>
      </p:cxnSp>
      <p:cxnSp>
        <p:nvCxnSpPr>
          <p:cNvPr id="320" name="Google Shape;320;p46"/>
          <p:cNvCxnSpPr/>
          <p:nvPr/>
        </p:nvCxnSpPr>
        <p:spPr>
          <a:xfrm rot="10800000" flipH="1">
            <a:off x="5693075" y="1593750"/>
            <a:ext cx="3014100" cy="931800"/>
          </a:xfrm>
          <a:prstGeom prst="bentConnector3">
            <a:avLst>
              <a:gd name="adj1" fmla="val 50000"/>
            </a:avLst>
          </a:prstGeom>
          <a:noFill/>
          <a:ln w="28575" cap="flat" cmpd="sng">
            <a:solidFill>
              <a:schemeClr val="dk2"/>
            </a:solidFill>
            <a:prstDash val="solid"/>
            <a:round/>
            <a:headEnd type="oval" w="med" len="med"/>
            <a:tailEnd type="none" w="med" len="med"/>
          </a:ln>
        </p:spPr>
      </p:cxnSp>
      <p:sp>
        <p:nvSpPr>
          <p:cNvPr id="3" name="Rectangle 1">
            <a:extLst>
              <a:ext uri="{FF2B5EF4-FFF2-40B4-BE49-F238E27FC236}">
                <a16:creationId xmlns:a16="http://schemas.microsoft.com/office/drawing/2014/main" id="{AD973709-4F8B-AC9F-6998-506D900448CC}"/>
              </a:ext>
            </a:extLst>
          </p:cNvPr>
          <p:cNvSpPr>
            <a:spLocks noGrp="1" noChangeArrowheads="1"/>
          </p:cNvSpPr>
          <p:nvPr>
            <p:ph type="subTitle" idx="1"/>
          </p:nvPr>
        </p:nvSpPr>
        <p:spPr bwMode="auto">
          <a:xfrm>
            <a:off x="890588" y="1301026"/>
            <a:ext cx="4814138" cy="31700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mj-lt"/>
              </a:rPr>
              <a:t>No changes to arrays.</a:t>
            </a:r>
            <a:endParaRPr kumimoji="0" lang="en-US" altLang="en-US" b="1" i="0" u="none" strike="noStrike" cap="none" normalizeH="0" baseline="0" dirty="0">
              <a:ln>
                <a:noFill/>
              </a:ln>
              <a:solidFill>
                <a:schemeClr val="tx1"/>
              </a:solidFill>
              <a:effectLst/>
              <a:latin typeface="+mj-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solidFill>
                  <a:schemeClr val="tx1"/>
                </a:solidFill>
                <a:effectLst/>
                <a:latin typeface="+mj-lt"/>
              </a:rPr>
              <a:t>Job 2:</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mj-lt"/>
              </a:rPr>
              <a:t>Profit: 19, Deadline: 1</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mj-lt"/>
              </a:rPr>
              <a:t>Find the latest free slot before or on the deadline 1.</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mj-lt"/>
              </a:rPr>
              <a:t>Slot 1 is already occupied, so Job 2 cannot be scheduled.</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mj-lt"/>
              </a:rPr>
              <a:t>No changes to arrays.</a:t>
            </a:r>
            <a:endParaRPr kumimoji="0" lang="en-US" altLang="en-US" b="1" i="0" u="none" strike="noStrike" cap="none" normalizeH="0" baseline="0" dirty="0">
              <a:ln>
                <a:noFill/>
              </a:ln>
              <a:solidFill>
                <a:schemeClr val="tx1"/>
              </a:solidFill>
              <a:effectLst/>
              <a:latin typeface="+mj-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solidFill>
                  <a:schemeClr val="tx1"/>
                </a:solidFill>
                <a:effectLst/>
                <a:latin typeface="+mj-lt"/>
              </a:rPr>
              <a:t>Job 5:</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mj-lt"/>
              </a:rPr>
              <a:t>Profit: 15, Deadline: 3</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mj-lt"/>
              </a:rPr>
              <a:t>Find the latest free slot before or on the deadline 3.</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mj-lt"/>
              </a:rPr>
              <a:t>Slot 3 is free, so place Job 5 in slot 3.</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mj-lt"/>
              </a:rPr>
              <a:t>Updated arrays: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mj-lt"/>
              </a:rPr>
              <a:t>result[] = [3, 1, 5]</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mj-lt"/>
              </a:rPr>
              <a:t>slot[] = [true, true, true]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961382404"/>
      </p:ext>
    </p:extLst>
  </p:cSld>
  <p:clrMapOvr>
    <a:masterClrMapping/>
  </p:clrMapOvr>
</p:sld>
</file>

<file path=ppt/theme/theme1.xml><?xml version="1.0" encoding="utf-8"?>
<a:theme xmlns:a="http://schemas.openxmlformats.org/drawingml/2006/main" name="Computer Algorithm Lesson for College by Slidesgo">
  <a:themeElements>
    <a:clrScheme name="Simple Light">
      <a:dk1>
        <a:srgbClr val="FFFFFF"/>
      </a:dk1>
      <a:lt1>
        <a:srgbClr val="072C4E"/>
      </a:lt1>
      <a:dk2>
        <a:srgbClr val="FFE000"/>
      </a:dk2>
      <a:lt2>
        <a:srgbClr val="FFFFFF"/>
      </a:lt2>
      <a:accent1>
        <a:srgbClr val="FFFFFF"/>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32</TotalTime>
  <Words>770</Words>
  <Application>Microsoft Office PowerPoint</Application>
  <PresentationFormat>On-screen Show (16:9)</PresentationFormat>
  <Paragraphs>90</Paragraphs>
  <Slides>11</Slides>
  <Notes>11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vt:i4>
      </vt:variant>
    </vt:vector>
  </HeadingPairs>
  <TitlesOfParts>
    <vt:vector size="18" baseType="lpstr">
      <vt:lpstr>Nunito Light</vt:lpstr>
      <vt:lpstr>Comfortaa Medium</vt:lpstr>
      <vt:lpstr>Comfortaa</vt:lpstr>
      <vt:lpstr>Arial</vt:lpstr>
      <vt:lpstr>Lato</vt:lpstr>
      <vt:lpstr>Bebas Neue</vt:lpstr>
      <vt:lpstr>Computer Algorithm Lesson for College by Slidesgo</vt:lpstr>
      <vt:lpstr>JOB SEQENCING WITH DEADLINES</vt:lpstr>
      <vt:lpstr>WHAT IS JOB SEQENCING?</vt:lpstr>
      <vt:lpstr>ALGORITHM</vt:lpstr>
      <vt:lpstr>ALGORITHM</vt:lpstr>
      <vt:lpstr>EXAMPLE</vt:lpstr>
      <vt:lpstr>EXAMPLE</vt:lpstr>
      <vt:lpstr>EXAMPLE</vt:lpstr>
      <vt:lpstr>EXAMPLE</vt:lpstr>
      <vt:lpstr>EXAMPLE</vt:lpstr>
      <vt:lpstr>EXAMPLE</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91906</dc:creator>
  <cp:lastModifiedBy>sowmyasoma2345@gmail.com</cp:lastModifiedBy>
  <cp:revision>2</cp:revision>
  <dcterms:modified xsi:type="dcterms:W3CDTF">2024-08-30T23:42:15Z</dcterms:modified>
</cp:coreProperties>
</file>